
<file path=[Content_Types].xml><?xml version="1.0" encoding="utf-8"?>
<Types xmlns="http://schemas.openxmlformats.org/package/2006/content-types">
  <Default Extension="png" ContentType="image/png"/>
  <Default Extension="emf" ContentType="image/x-emf"/>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2" r:id="rId5"/>
  </p:sldMasterIdLst>
  <p:notesMasterIdLst>
    <p:notesMasterId r:id="rId50"/>
  </p:notesMasterIdLst>
  <p:sldIdLst>
    <p:sldId id="256" r:id="rId6"/>
    <p:sldId id="356" r:id="rId7"/>
    <p:sldId id="358" r:id="rId8"/>
    <p:sldId id="361" r:id="rId9"/>
    <p:sldId id="300" r:id="rId10"/>
    <p:sldId id="301" r:id="rId11"/>
    <p:sldId id="302" r:id="rId12"/>
    <p:sldId id="304" r:id="rId13"/>
    <p:sldId id="305" r:id="rId14"/>
    <p:sldId id="306" r:id="rId15"/>
    <p:sldId id="309" r:id="rId16"/>
    <p:sldId id="311" r:id="rId17"/>
    <p:sldId id="313" r:id="rId18"/>
    <p:sldId id="314" r:id="rId19"/>
    <p:sldId id="264" r:id="rId20"/>
    <p:sldId id="324" r:id="rId21"/>
    <p:sldId id="265" r:id="rId22"/>
    <p:sldId id="266" r:id="rId23"/>
    <p:sldId id="325" r:id="rId24"/>
    <p:sldId id="326" r:id="rId25"/>
    <p:sldId id="268" r:id="rId26"/>
    <p:sldId id="269" r:id="rId27"/>
    <p:sldId id="270" r:id="rId28"/>
    <p:sldId id="272" r:id="rId29"/>
    <p:sldId id="360" r:id="rId30"/>
    <p:sldId id="331" r:id="rId31"/>
    <p:sldId id="332" r:id="rId32"/>
    <p:sldId id="274" r:id="rId33"/>
    <p:sldId id="335" r:id="rId34"/>
    <p:sldId id="275" r:id="rId35"/>
    <p:sldId id="334" r:id="rId36"/>
    <p:sldId id="276" r:id="rId37"/>
    <p:sldId id="336" r:id="rId38"/>
    <p:sldId id="337" r:id="rId39"/>
    <p:sldId id="338" r:id="rId40"/>
    <p:sldId id="350" r:id="rId41"/>
    <p:sldId id="349" r:id="rId42"/>
    <p:sldId id="351" r:id="rId43"/>
    <p:sldId id="288" r:id="rId44"/>
    <p:sldId id="355" r:id="rId45"/>
    <p:sldId id="297" r:id="rId46"/>
    <p:sldId id="298" r:id="rId47"/>
    <p:sldId id="362" r:id="rId48"/>
    <p:sldId id="363"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088E"/>
    <a:srgbClr val="9505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628" autoAdjust="0"/>
    <p:restoredTop sz="98757" autoAdjust="0"/>
  </p:normalViewPr>
  <p:slideViewPr>
    <p:cSldViewPr>
      <p:cViewPr varScale="1">
        <p:scale>
          <a:sx n="73" d="100"/>
          <a:sy n="73" d="100"/>
        </p:scale>
        <p:origin x="1260" y="72"/>
      </p:cViewPr>
      <p:guideLst>
        <p:guide orient="horz" pos="2160"/>
        <p:guide pos="2880"/>
      </p:guideLst>
    </p:cSldViewPr>
  </p:slideViewPr>
  <p:outlineViewPr>
    <p:cViewPr>
      <p:scale>
        <a:sx n="33" d="100"/>
        <a:sy n="33" d="100"/>
      </p:scale>
      <p:origin x="0" y="18600"/>
    </p:cViewPr>
  </p:outlineViewPr>
  <p:notesTextViewPr>
    <p:cViewPr>
      <p:scale>
        <a:sx n="1" d="1"/>
        <a:sy n="1" d="1"/>
      </p:scale>
      <p:origin x="0" y="0"/>
    </p:cViewPr>
  </p:notesTextViewPr>
  <p:sorterViewPr>
    <p:cViewPr>
      <p:scale>
        <a:sx n="100" d="100"/>
        <a:sy n="100" d="100"/>
      </p:scale>
      <p:origin x="0" y="839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C91943-E11B-4D30-A59C-69C7A3020085}" type="datetimeFigureOut">
              <a:rPr lang="en-US" smtClean="0"/>
              <a:t>5/19/2021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B853A0-2872-4F64-A998-820BA2A86853}" type="slidenum">
              <a:rPr lang="en-US" smtClean="0"/>
              <a:t>‹#›</a:t>
            </a:fld>
            <a:endParaRPr lang="en-US"/>
          </a:p>
        </p:txBody>
      </p:sp>
    </p:spTree>
    <p:extLst>
      <p:ext uri="{BB962C8B-B14F-4D97-AF65-F5344CB8AC3E}">
        <p14:creationId xmlns:p14="http://schemas.microsoft.com/office/powerpoint/2010/main" val="3530020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fa-IR" dirty="0" smtClean="0"/>
          </a:p>
          <a:p>
            <a:endParaRPr lang="fa-IR" dirty="0" smtClean="0"/>
          </a:p>
          <a:p>
            <a:endParaRPr lang="en-US" dirty="0"/>
          </a:p>
        </p:txBody>
      </p:sp>
      <p:sp>
        <p:nvSpPr>
          <p:cNvPr id="4" name="Slide Number Placeholder 3"/>
          <p:cNvSpPr>
            <a:spLocks noGrp="1"/>
          </p:cNvSpPr>
          <p:nvPr>
            <p:ph type="sldNum" sz="quarter" idx="10"/>
          </p:nvPr>
        </p:nvSpPr>
        <p:spPr/>
        <p:txBody>
          <a:bodyPr/>
          <a:lstStyle/>
          <a:p>
            <a:fld id="{29A8C445-A4DD-41FC-9094-D3B543613C6D}"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554825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8DD691B2-3619-4BD7-968C-2B71F6753EF0}" type="datetimeFigureOut">
              <a:rPr lang="en-AU" smtClean="0"/>
              <a:t>19/05/2021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2E2F88A-8DC2-4D74-B3C0-A560808DDFD0}" type="slidenum">
              <a:rPr lang="en-AU" smtClean="0"/>
              <a:t>‹#›</a:t>
            </a:fld>
            <a:endParaRPr lang="en-AU"/>
          </a:p>
        </p:txBody>
      </p:sp>
    </p:spTree>
    <p:extLst>
      <p:ext uri="{BB962C8B-B14F-4D97-AF65-F5344CB8AC3E}">
        <p14:creationId xmlns:p14="http://schemas.microsoft.com/office/powerpoint/2010/main" val="461750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8DD691B2-3619-4BD7-968C-2B71F6753EF0}" type="datetimeFigureOut">
              <a:rPr lang="en-AU" smtClean="0"/>
              <a:t>19/05/2021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2E2F88A-8DC2-4D74-B3C0-A560808DDFD0}" type="slidenum">
              <a:rPr lang="en-AU" smtClean="0"/>
              <a:t>‹#›</a:t>
            </a:fld>
            <a:endParaRPr lang="en-AU"/>
          </a:p>
        </p:txBody>
      </p:sp>
    </p:spTree>
    <p:extLst>
      <p:ext uri="{BB962C8B-B14F-4D97-AF65-F5344CB8AC3E}">
        <p14:creationId xmlns:p14="http://schemas.microsoft.com/office/powerpoint/2010/main" val="2679397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8DD691B2-3619-4BD7-968C-2B71F6753EF0}" type="datetimeFigureOut">
              <a:rPr lang="en-AU" smtClean="0"/>
              <a:t>19/05/2021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2E2F88A-8DC2-4D74-B3C0-A560808DDFD0}" type="slidenum">
              <a:rPr lang="en-AU" smtClean="0"/>
              <a:t>‹#›</a:t>
            </a:fld>
            <a:endParaRPr lang="en-AU"/>
          </a:p>
        </p:txBody>
      </p:sp>
    </p:spTree>
    <p:extLst>
      <p:ext uri="{BB962C8B-B14F-4D97-AF65-F5344CB8AC3E}">
        <p14:creationId xmlns:p14="http://schemas.microsoft.com/office/powerpoint/2010/main" val="2037733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8DD691B2-3619-4BD7-968C-2B71F6753EF0}" type="datetimeFigureOut">
              <a:rPr lang="en-AU" smtClean="0"/>
              <a:t>19/05/2021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2E2F88A-8DC2-4D74-B3C0-A560808DDFD0}" type="slidenum">
              <a:rPr lang="en-AU" smtClean="0"/>
              <a:t>‹#›</a:t>
            </a:fld>
            <a:endParaRPr lang="en-AU"/>
          </a:p>
        </p:txBody>
      </p:sp>
    </p:spTree>
    <p:extLst>
      <p:ext uri="{BB962C8B-B14F-4D97-AF65-F5344CB8AC3E}">
        <p14:creationId xmlns:p14="http://schemas.microsoft.com/office/powerpoint/2010/main" val="3724720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D691B2-3619-4BD7-968C-2B71F6753EF0}" type="datetimeFigureOut">
              <a:rPr lang="en-AU" smtClean="0"/>
              <a:t>19/05/2021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2E2F88A-8DC2-4D74-B3C0-A560808DDFD0}" type="slidenum">
              <a:rPr lang="en-AU" smtClean="0"/>
              <a:t>‹#›</a:t>
            </a:fld>
            <a:endParaRPr lang="en-AU"/>
          </a:p>
        </p:txBody>
      </p:sp>
    </p:spTree>
    <p:extLst>
      <p:ext uri="{BB962C8B-B14F-4D97-AF65-F5344CB8AC3E}">
        <p14:creationId xmlns:p14="http://schemas.microsoft.com/office/powerpoint/2010/main" val="1191213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8DD691B2-3619-4BD7-968C-2B71F6753EF0}" type="datetimeFigureOut">
              <a:rPr lang="en-AU" smtClean="0"/>
              <a:t>19/05/2021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2E2F88A-8DC2-4D74-B3C0-A560808DDFD0}" type="slidenum">
              <a:rPr lang="en-AU" smtClean="0"/>
              <a:t>‹#›</a:t>
            </a:fld>
            <a:endParaRPr lang="en-AU"/>
          </a:p>
        </p:txBody>
      </p:sp>
    </p:spTree>
    <p:extLst>
      <p:ext uri="{BB962C8B-B14F-4D97-AF65-F5344CB8AC3E}">
        <p14:creationId xmlns:p14="http://schemas.microsoft.com/office/powerpoint/2010/main" val="1604002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8DD691B2-3619-4BD7-968C-2B71F6753EF0}" type="datetimeFigureOut">
              <a:rPr lang="en-AU" smtClean="0"/>
              <a:t>19/05/2021</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B2E2F88A-8DC2-4D74-B3C0-A560808DDFD0}" type="slidenum">
              <a:rPr lang="en-AU" smtClean="0"/>
              <a:t>‹#›</a:t>
            </a:fld>
            <a:endParaRPr lang="en-AU"/>
          </a:p>
        </p:txBody>
      </p:sp>
    </p:spTree>
    <p:extLst>
      <p:ext uri="{BB962C8B-B14F-4D97-AF65-F5344CB8AC3E}">
        <p14:creationId xmlns:p14="http://schemas.microsoft.com/office/powerpoint/2010/main" val="1190966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8DD691B2-3619-4BD7-968C-2B71F6753EF0}" type="datetimeFigureOut">
              <a:rPr lang="en-AU" smtClean="0"/>
              <a:t>19/05/2021</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B2E2F88A-8DC2-4D74-B3C0-A560808DDFD0}" type="slidenum">
              <a:rPr lang="en-AU" smtClean="0"/>
              <a:t>‹#›</a:t>
            </a:fld>
            <a:endParaRPr lang="en-AU"/>
          </a:p>
        </p:txBody>
      </p:sp>
    </p:spTree>
    <p:extLst>
      <p:ext uri="{BB962C8B-B14F-4D97-AF65-F5344CB8AC3E}">
        <p14:creationId xmlns:p14="http://schemas.microsoft.com/office/powerpoint/2010/main" val="3384669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691B2-3619-4BD7-968C-2B71F6753EF0}" type="datetimeFigureOut">
              <a:rPr lang="en-AU" smtClean="0"/>
              <a:t>19/05/2021</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B2E2F88A-8DC2-4D74-B3C0-A560808DDFD0}" type="slidenum">
              <a:rPr lang="en-AU" smtClean="0"/>
              <a:t>‹#›</a:t>
            </a:fld>
            <a:endParaRPr lang="en-AU"/>
          </a:p>
        </p:txBody>
      </p:sp>
    </p:spTree>
    <p:extLst>
      <p:ext uri="{BB962C8B-B14F-4D97-AF65-F5344CB8AC3E}">
        <p14:creationId xmlns:p14="http://schemas.microsoft.com/office/powerpoint/2010/main" val="2041789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D691B2-3619-4BD7-968C-2B71F6753EF0}" type="datetimeFigureOut">
              <a:rPr lang="en-AU" smtClean="0"/>
              <a:t>19/05/2021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2E2F88A-8DC2-4D74-B3C0-A560808DDFD0}" type="slidenum">
              <a:rPr lang="en-AU" smtClean="0"/>
              <a:t>‹#›</a:t>
            </a:fld>
            <a:endParaRPr lang="en-AU"/>
          </a:p>
        </p:txBody>
      </p:sp>
    </p:spTree>
    <p:extLst>
      <p:ext uri="{BB962C8B-B14F-4D97-AF65-F5344CB8AC3E}">
        <p14:creationId xmlns:p14="http://schemas.microsoft.com/office/powerpoint/2010/main" val="277371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D691B2-3619-4BD7-968C-2B71F6753EF0}" type="datetimeFigureOut">
              <a:rPr lang="en-AU" smtClean="0"/>
              <a:t>19/05/2021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2E2F88A-8DC2-4D74-B3C0-A560808DDFD0}" type="slidenum">
              <a:rPr lang="en-AU" smtClean="0"/>
              <a:t>‹#›</a:t>
            </a:fld>
            <a:endParaRPr lang="en-AU"/>
          </a:p>
        </p:txBody>
      </p:sp>
    </p:spTree>
    <p:extLst>
      <p:ext uri="{BB962C8B-B14F-4D97-AF65-F5344CB8AC3E}">
        <p14:creationId xmlns:p14="http://schemas.microsoft.com/office/powerpoint/2010/main" val="3364660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D691B2-3619-4BD7-968C-2B71F6753EF0}" type="datetimeFigureOut">
              <a:rPr lang="en-AU" smtClean="0"/>
              <a:t>19/05/2021</a:t>
            </a:fld>
            <a:endParaRPr lang="en-AU"/>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E2F88A-8DC2-4D74-B3C0-A560808DDFD0}" type="slidenum">
              <a:rPr lang="en-AU" smtClean="0"/>
              <a:t>‹#›</a:t>
            </a:fld>
            <a:endParaRPr lang="en-AU"/>
          </a:p>
        </p:txBody>
      </p:sp>
    </p:spTree>
    <p:extLst>
      <p:ext uri="{BB962C8B-B14F-4D97-AF65-F5344CB8AC3E}">
        <p14:creationId xmlns:p14="http://schemas.microsoft.com/office/powerpoint/2010/main" val="39771628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2.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2.pn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2.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2.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2.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2.png"/><Relationship Id="rId5" Type="http://schemas.openxmlformats.org/officeDocument/2006/relationships/image" Target="../media/image24.jpe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2.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2.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image" Target="../media/image2.png"/><Relationship Id="rId5" Type="http://schemas.openxmlformats.org/officeDocument/2006/relationships/image" Target="../media/image30.jpeg"/><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5" Type="http://schemas.openxmlformats.org/officeDocument/2006/relationships/image" Target="../media/image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6" Type="http://schemas.openxmlformats.org/officeDocument/2006/relationships/image" Target="../media/image2.png"/><Relationship Id="rId5" Type="http://schemas.openxmlformats.org/officeDocument/2006/relationships/image" Target="../media/image36.jpe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ma"/><Relationship Id="rId1" Type="http://schemas.microsoft.com/office/2007/relationships/media" Target="../media/media29.wm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ma"/><Relationship Id="rId1" Type="http://schemas.microsoft.com/office/2007/relationships/media" Target="../media/media30.wma"/><Relationship Id="rId5" Type="http://schemas.openxmlformats.org/officeDocument/2006/relationships/image" Target="../media/image2.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wma"/><Relationship Id="rId1" Type="http://schemas.microsoft.com/office/2007/relationships/media" Target="../media/media31.wm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2.wma"/><Relationship Id="rId1" Type="http://schemas.microsoft.com/office/2007/relationships/media" Target="../media/media32.wma"/><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wma"/><Relationship Id="rId1" Type="http://schemas.microsoft.com/office/2007/relationships/media" Target="../media/media33.wma"/><Relationship Id="rId5" Type="http://schemas.openxmlformats.org/officeDocument/2006/relationships/image" Target="../media/image2.png"/><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wma"/><Relationship Id="rId1" Type="http://schemas.microsoft.com/office/2007/relationships/media" Target="../media/media34.wma"/><Relationship Id="rId5" Type="http://schemas.openxmlformats.org/officeDocument/2006/relationships/image" Target="../media/image2.png"/><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wma"/><Relationship Id="rId1" Type="http://schemas.microsoft.com/office/2007/relationships/media" Target="../media/media35.wma"/><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6.wma"/><Relationship Id="rId1" Type="http://schemas.microsoft.com/office/2007/relationships/media" Target="../media/media36.wma"/><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audio" Target="../media/media37.wma"/><Relationship Id="rId2" Type="http://schemas.microsoft.com/office/2007/relationships/media" Target="../media/media37.wma"/><Relationship Id="rId1" Type="http://schemas.openxmlformats.org/officeDocument/2006/relationships/themeOverride" Target="../theme/themeOverride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8.wma"/><Relationship Id="rId1" Type="http://schemas.microsoft.com/office/2007/relationships/media" Target="../media/media38.wma"/><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audio" Target="../media/media39.wma"/><Relationship Id="rId2" Type="http://schemas.microsoft.com/office/2007/relationships/media" Target="../media/media39.wma"/><Relationship Id="rId1" Type="http://schemas.openxmlformats.org/officeDocument/2006/relationships/themeOverride" Target="../theme/themeOverride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ma"/><Relationship Id="rId1" Type="http://schemas.microsoft.com/office/2007/relationships/media" Target="../media/media40.wma"/><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ma"/><Relationship Id="rId1" Type="http://schemas.microsoft.com/office/2007/relationships/media" Target="../media/media41.wma"/><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ma"/><Relationship Id="rId1" Type="http://schemas.microsoft.com/office/2007/relationships/media" Target="../media/media42.wma"/><Relationship Id="rId5" Type="http://schemas.openxmlformats.org/officeDocument/2006/relationships/image" Target="../media/image2.png"/><Relationship Id="rId4" Type="http://schemas.openxmlformats.org/officeDocument/2006/relationships/hyperlink" Target="mailto:sari_behsar@yahoo.com"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2.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43608" y="1916832"/>
            <a:ext cx="6965816" cy="1930896"/>
          </a:xfrm>
        </p:spPr>
        <p:txBody>
          <a:bodyPr>
            <a:normAutofit/>
          </a:bodyPr>
          <a:lstStyle/>
          <a:p>
            <a:pPr algn="ctr">
              <a:lnSpc>
                <a:spcPct val="150000"/>
              </a:lnSpc>
            </a:pPr>
            <a:r>
              <a:rPr lang="fa-IR" sz="2800" b="1" dirty="0">
                <a:solidFill>
                  <a:schemeClr val="tx1"/>
                </a:solidFill>
              </a:rPr>
              <a:t>ﻓﺼﻞ دوم</a:t>
            </a:r>
            <a:r>
              <a:rPr lang="fa-IR" sz="2800" b="1" dirty="0" smtClean="0">
                <a:solidFill>
                  <a:schemeClr val="tx1"/>
                </a:solidFill>
              </a:rPr>
              <a:t>:</a:t>
            </a:r>
            <a:endParaRPr lang="en-US" sz="2800" b="1" dirty="0" smtClean="0">
              <a:solidFill>
                <a:schemeClr val="tx1"/>
              </a:solidFill>
            </a:endParaRPr>
          </a:p>
          <a:p>
            <a:pPr algn="ctr" rtl="1">
              <a:lnSpc>
                <a:spcPct val="150000"/>
              </a:lnSpc>
            </a:pPr>
            <a:r>
              <a:rPr lang="fa-IR" sz="2800" b="1" dirty="0" smtClean="0">
                <a:solidFill>
                  <a:schemeClr val="tx1"/>
                </a:solidFill>
              </a:rPr>
              <a:t> </a:t>
            </a:r>
            <a:r>
              <a:rPr lang="fa-IR" sz="2800" b="1" dirty="0">
                <a:solidFill>
                  <a:schemeClr val="tx1"/>
                </a:solidFill>
              </a:rPr>
              <a:t>ﺗﻮاﻧﺎﻳﻲ ﺗﻨﻈﻴﻢ ﺧﺼﻮﺻﻴﺎت ﺻﻔﺤﻪ ﻧﻤﺎﻳﺶ و</a:t>
            </a:r>
            <a:r>
              <a:rPr lang="en-US" sz="2800" b="1" dirty="0">
                <a:solidFill>
                  <a:schemeClr val="tx1"/>
                </a:solidFill>
              </a:rPr>
              <a:t> desktop</a:t>
            </a:r>
            <a:endParaRPr lang="en-AU" sz="2800" dirty="0">
              <a:solidFill>
                <a:schemeClr val="tx1"/>
              </a:solidFill>
            </a:endParaRPr>
          </a:p>
        </p:txBody>
      </p:sp>
    </p:spTree>
    <p:extLst>
      <p:ext uri="{BB962C8B-B14F-4D97-AF65-F5344CB8AC3E}">
        <p14:creationId xmlns:p14="http://schemas.microsoft.com/office/powerpoint/2010/main" val="2732547111"/>
      </p:ext>
    </p:extLst>
  </p:cSld>
  <p:clrMapOvr>
    <a:masterClrMapping/>
  </p:clrMapOvr>
  <mc:AlternateContent xmlns:mc="http://schemas.openxmlformats.org/markup-compatibility/2006" xmlns:p14="http://schemas.microsoft.com/office/powerpoint/2010/main">
    <mc:Choice Requires="p14">
      <p:transition spd="slow" p14:dur="2000" advTm="1535"/>
    </mc:Choice>
    <mc:Fallback xmlns="">
      <p:transition spd="slow" advTm="1535"/>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1907704" y="1124744"/>
            <a:ext cx="5472608" cy="4916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3131840" y="6309320"/>
            <a:ext cx="3242204" cy="37261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rtl="1"/>
            <a:r>
              <a:rPr lang="ar-SA" b="1" dirty="0" smtClean="0">
                <a:solidFill>
                  <a:schemeClr val="tx1"/>
                </a:solidFill>
                <a:cs typeface="B Yagut" panose="00000400000000000000" pitchFamily="2" charset="-78"/>
              </a:rPr>
              <a:t>ﺷﻜﻞ</a:t>
            </a:r>
            <a:r>
              <a:rPr lang="fa-IR" b="1" dirty="0" smtClean="0">
                <a:solidFill>
                  <a:schemeClr val="tx1"/>
                </a:solidFill>
                <a:cs typeface="B Yagut" panose="00000400000000000000" pitchFamily="2" charset="-78"/>
              </a:rPr>
              <a:t>2-4-</a:t>
            </a:r>
            <a:r>
              <a:rPr lang="ar-SA" b="1" dirty="0" smtClean="0">
                <a:solidFill>
                  <a:schemeClr val="tx1"/>
                </a:solidFill>
                <a:cs typeface="B Yagut" panose="00000400000000000000" pitchFamily="2" charset="-78"/>
              </a:rPr>
              <a:t> ﺗﻨﻈﻴﻤﺎت </a:t>
            </a:r>
            <a:r>
              <a:rPr lang="fa-IR" b="1" dirty="0">
                <a:solidFill>
                  <a:schemeClr val="tx1"/>
                </a:solidFill>
                <a:cs typeface="B Yagut" panose="00000400000000000000" pitchFamily="2" charset="-78"/>
              </a:rPr>
              <a:t>آیکن های میزکار</a:t>
            </a:r>
            <a:endParaRPr lang="en-AU" b="1" dirty="0">
              <a:solidFill>
                <a:schemeClr val="tx1"/>
              </a:solidFill>
              <a:cs typeface="B Yagut" panose="00000400000000000000" pitchFamily="2" charset="-78"/>
            </a:endParaRPr>
          </a:p>
          <a:p>
            <a:pPr algn="ctr"/>
            <a:endParaRPr lang="en-AU" sz="1600" dirty="0">
              <a:solidFill>
                <a:srgbClr val="00206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85841644"/>
      </p:ext>
    </p:extLst>
  </p:cSld>
  <p:clrMapOvr>
    <a:masterClrMapping/>
  </p:clrMapOvr>
  <mc:AlternateContent xmlns:mc="http://schemas.openxmlformats.org/markup-compatibility/2006" xmlns:p14="http://schemas.microsoft.com/office/powerpoint/2010/main">
    <mc:Choice Requires="p14">
      <p:transition spd="slow" p14:dur="2000" advTm="54110"/>
    </mc:Choice>
    <mc:Fallback xmlns="">
      <p:transition spd="slow" advTm="54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615" y="814752"/>
            <a:ext cx="8784976" cy="1947487"/>
          </a:xfrm>
        </p:spPr>
        <p:txBody>
          <a:bodyPr>
            <a:noAutofit/>
          </a:bodyPr>
          <a:lstStyle/>
          <a:p>
            <a:pPr marL="457200" lvl="1" indent="0" algn="r" rtl="1">
              <a:buNone/>
            </a:pPr>
            <a:r>
              <a:rPr lang="ar-SA" sz="2400" dirty="0" smtClean="0">
                <a:cs typeface="B Yagut" panose="00000400000000000000" pitchFamily="2" charset="-78"/>
              </a:rPr>
              <a:t>ﺑﺮاي </a:t>
            </a:r>
            <a:r>
              <a:rPr lang="ar-SA" sz="2400" dirty="0">
                <a:cs typeface="B Yagut" panose="00000400000000000000" pitchFamily="2" charset="-78"/>
              </a:rPr>
              <a:t>ﺗﻐﻴﻴﺮ اﺷﺎره ﮔﺮ ﻣﺎوس، در ﭘﺎﻧﻞ ﺳﻤﺖ ﭼﭗ ﭘﻨﺠﺮه ﺗﻨﻈﻴﻤﺎت ﺻﻔﺤﻪ </a:t>
            </a:r>
            <a:r>
              <a:rPr lang="ar-SA" sz="2400" dirty="0" smtClean="0">
                <a:cs typeface="B Yagut" panose="00000400000000000000" pitchFamily="2" charset="-78"/>
              </a:rPr>
              <a:t>ﻧﻤﺎﻳﺶ </a:t>
            </a:r>
            <a:r>
              <a:rPr lang="ar-SA" sz="2400" dirty="0">
                <a:cs typeface="B Yagut" panose="00000400000000000000" pitchFamily="2" charset="-78"/>
              </a:rPr>
              <a:t>(ﺷﻜﻞ ‏</a:t>
            </a:r>
            <a:r>
              <a:rPr lang="ar-SA" sz="2400" dirty="0" smtClean="0">
                <a:cs typeface="B Yagut" panose="00000400000000000000" pitchFamily="2" charset="-78"/>
              </a:rPr>
              <a:t>٢-٣</a:t>
            </a:r>
            <a:r>
              <a:rPr lang="ar-SA" sz="2400" dirty="0">
                <a:cs typeface="B Yagut" panose="00000400000000000000" pitchFamily="2" charset="-78"/>
              </a:rPr>
              <a:t>)، </a:t>
            </a:r>
            <a:r>
              <a:rPr lang="ar-SA" sz="2400" dirty="0" smtClean="0">
                <a:cs typeface="B Yagut" panose="00000400000000000000" pitchFamily="2" charset="-78"/>
              </a:rPr>
              <a:t>ﮔﺰﻳﻨﻪ </a:t>
            </a:r>
            <a:r>
              <a:rPr lang="en-US" sz="2400" dirty="0" smtClean="0">
                <a:cs typeface="B Yagut" panose="00000400000000000000" pitchFamily="2" charset="-78"/>
              </a:rPr>
              <a:t>Change mouse pointers </a:t>
            </a:r>
            <a:r>
              <a:rPr lang="fa-IR" sz="2400" dirty="0" smtClean="0">
                <a:cs typeface="B Yagut" panose="00000400000000000000" pitchFamily="2" charset="-78"/>
              </a:rPr>
              <a:t> </a:t>
            </a:r>
            <a:r>
              <a:rPr lang="ar-SA" sz="2400" dirty="0" smtClean="0">
                <a:cs typeface="B Yagut" panose="00000400000000000000" pitchFamily="2" charset="-78"/>
              </a:rPr>
              <a:t>را </a:t>
            </a:r>
            <a:r>
              <a:rPr lang="ar-SA" sz="2400" dirty="0">
                <a:cs typeface="B Yagut" panose="00000400000000000000" pitchFamily="2" charset="-78"/>
              </a:rPr>
              <a:t>اﻧﺘﺨﺎب ﻛﺮده ﺗﺎ ﻛﺎدر ﻣﺮﺑﻮﻃﻪ ﻧﻤﺎﻳﺎن </a:t>
            </a:r>
            <a:r>
              <a:rPr lang="ar-SA" sz="2400" dirty="0" smtClean="0">
                <a:cs typeface="B Yagut" panose="00000400000000000000" pitchFamily="2" charset="-78"/>
              </a:rPr>
              <a:t>ﺷﻮد</a:t>
            </a:r>
            <a:r>
              <a:rPr lang="ar-SA" sz="2400" dirty="0">
                <a:cs typeface="B Yagut" panose="00000400000000000000" pitchFamily="2" charset="-78"/>
              </a:rPr>
              <a:t>(ﺷﻜﻞ‏ </a:t>
            </a:r>
            <a:r>
              <a:rPr lang="ar-SA" sz="2400" dirty="0" smtClean="0">
                <a:cs typeface="B Yagut" panose="00000400000000000000" pitchFamily="2" charset="-78"/>
              </a:rPr>
              <a:t>٢-٥).</a:t>
            </a:r>
            <a:r>
              <a:rPr lang="en-US" sz="2400" dirty="0" smtClean="0">
                <a:cs typeface="B Yagut" panose="00000400000000000000" pitchFamily="2" charset="-78"/>
              </a:rPr>
              <a:t>  </a:t>
            </a:r>
            <a:r>
              <a:rPr lang="ar-SA" sz="2400" dirty="0" smtClean="0">
                <a:cs typeface="B Yagut" panose="00000400000000000000" pitchFamily="2" charset="-78"/>
              </a:rPr>
              <a:t>ﺑﺮاي </a:t>
            </a:r>
            <a:r>
              <a:rPr lang="ar-SA" sz="2400" dirty="0">
                <a:cs typeface="B Yagut" panose="00000400000000000000" pitchFamily="2" charset="-78"/>
              </a:rPr>
              <a:t>ﺗﻐﻴﻴﺮ ﺷﻜﻞ اﺷﺎره ﮔﺮ ﻣﺎوس در ﺣﺎﻟﺖ ﻋﺎدي، در ﺑﺨﺶ </a:t>
            </a:r>
            <a:r>
              <a:rPr lang="en-US" sz="2400" dirty="0">
                <a:cs typeface="B Yagut" panose="00000400000000000000" pitchFamily="2" charset="-78"/>
              </a:rPr>
              <a:t>Customize </a:t>
            </a:r>
            <a:r>
              <a:rPr lang="ar-SA" sz="2400" dirty="0">
                <a:cs typeface="B Yagut" panose="00000400000000000000" pitchFamily="2" charset="-78"/>
              </a:rPr>
              <a:t>، اﺑﺘﺪا روي ﮔﺰﻳﻨﻪ </a:t>
            </a:r>
            <a:r>
              <a:rPr lang="en-US" sz="2400" dirty="0">
                <a:cs typeface="B Yagut" panose="00000400000000000000" pitchFamily="2" charset="-78"/>
              </a:rPr>
              <a:t>Normal Select </a:t>
            </a:r>
            <a:r>
              <a:rPr lang="fa-IR" sz="2400" dirty="0">
                <a:cs typeface="B Yagut" panose="00000400000000000000" pitchFamily="2" charset="-78"/>
              </a:rPr>
              <a:t>  </a:t>
            </a:r>
            <a:r>
              <a:rPr lang="ar-SA" sz="2400" dirty="0">
                <a:cs typeface="B Yagut" panose="00000400000000000000" pitchFamily="2" charset="-78"/>
              </a:rPr>
              <a:t>ﻛﻠﻴﻚ ﻛﻨﻴﺪ. </a:t>
            </a:r>
            <a:endParaRPr lang="en-AU" sz="2400" dirty="0">
              <a:cs typeface="B Yagut" panose="00000400000000000000" pitchFamily="2" charset="-78"/>
            </a:endParaRPr>
          </a:p>
        </p:txBody>
      </p:sp>
      <p:sp>
        <p:nvSpPr>
          <p:cNvPr id="2" name="Rectangle 1"/>
          <p:cNvSpPr/>
          <p:nvPr/>
        </p:nvSpPr>
        <p:spPr>
          <a:xfrm>
            <a:off x="6072277" y="352468"/>
            <a:ext cx="2574743" cy="477054"/>
          </a:xfrm>
          <a:prstGeom prst="rect">
            <a:avLst/>
          </a:prstGeom>
        </p:spPr>
        <p:txBody>
          <a:bodyPr wrap="none">
            <a:spAutoFit/>
          </a:bodyPr>
          <a:lstStyle/>
          <a:p>
            <a:pPr marL="114300" algn="just" rtl="1">
              <a:spcBef>
                <a:spcPct val="20000"/>
              </a:spcBef>
              <a:buClr>
                <a:srgbClr val="A9A57C"/>
              </a:buClr>
            </a:pPr>
            <a:r>
              <a:rPr lang="fa-IR" sz="2500" b="1" dirty="0">
                <a:cs typeface="B Yagut" panose="00000400000000000000" pitchFamily="2" charset="-78"/>
              </a:rPr>
              <a:t>3- </a:t>
            </a:r>
            <a:r>
              <a:rPr lang="ar-SA" sz="2500" b="1" dirty="0">
                <a:cs typeface="B Yagut" panose="00000400000000000000" pitchFamily="2" charset="-78"/>
              </a:rPr>
              <a:t>اﺷﺎره ﮔﺮ ﻣﺎوس :</a:t>
            </a:r>
            <a:endParaRPr lang="en-AU" sz="2500" b="1" dirty="0">
              <a:cs typeface="B Yagut" panose="00000400000000000000" pitchFamily="2" charset="-78"/>
            </a:endParaRPr>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762239"/>
            <a:ext cx="5328592" cy="3672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1691680" y="6293581"/>
            <a:ext cx="3168352" cy="50405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a-IR" b="1" dirty="0" smtClean="0">
              <a:solidFill>
                <a:srgbClr val="002060"/>
              </a:solidFill>
              <a:cs typeface="B Yagut" pitchFamily="2" charset="-78"/>
            </a:endParaRPr>
          </a:p>
          <a:p>
            <a:pPr algn="ctr"/>
            <a:r>
              <a:rPr lang="ar-SA" sz="1600" b="1" dirty="0" smtClean="0">
                <a:solidFill>
                  <a:schemeClr val="tx1"/>
                </a:solidFill>
                <a:cs typeface="B Yagut" pitchFamily="2" charset="-78"/>
              </a:rPr>
              <a:t>ﺷﻜﻞ </a:t>
            </a:r>
            <a:r>
              <a:rPr lang="fa-IR" sz="1600" b="1" dirty="0" smtClean="0">
                <a:solidFill>
                  <a:schemeClr val="tx1"/>
                </a:solidFill>
                <a:cs typeface="B Yagut" pitchFamily="2" charset="-78"/>
              </a:rPr>
              <a:t>2-5- </a:t>
            </a:r>
            <a:r>
              <a:rPr lang="ar-SA" sz="1600" b="1" dirty="0" smtClean="0">
                <a:solidFill>
                  <a:schemeClr val="tx1"/>
                </a:solidFill>
                <a:cs typeface="B Yagut" pitchFamily="2" charset="-78"/>
              </a:rPr>
              <a:t>ﺗﻨﻈﻴﻤﺎت اﺷﺎره ﮔﺮ </a:t>
            </a:r>
            <a:r>
              <a:rPr lang="ar-SA" sz="1600" b="1" dirty="0">
                <a:solidFill>
                  <a:schemeClr val="tx1"/>
                </a:solidFill>
                <a:cs typeface="B Yagut" pitchFamily="2" charset="-78"/>
              </a:rPr>
              <a:t>ﻣﺎوس</a:t>
            </a:r>
            <a:endParaRPr lang="en-AU" sz="1600" b="1" dirty="0">
              <a:solidFill>
                <a:schemeClr val="tx1"/>
              </a:solidFill>
              <a:cs typeface="B Yagut" pitchFamily="2" charset="-78"/>
            </a:endParaRPr>
          </a:p>
          <a:p>
            <a:pPr algn="ctr"/>
            <a:endParaRPr lang="en-AU" sz="1600" dirty="0">
              <a:solidFill>
                <a:srgbClr val="002060"/>
              </a:solidFill>
            </a:endParaRPr>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6926" y="3209753"/>
            <a:ext cx="3168352" cy="35636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87376225"/>
      </p:ext>
    </p:extLst>
  </p:cSld>
  <p:clrMapOvr>
    <a:masterClrMapping/>
  </p:clrMapOvr>
  <mc:AlternateContent xmlns:mc="http://schemas.openxmlformats.org/markup-compatibility/2006" xmlns:p14="http://schemas.microsoft.com/office/powerpoint/2010/main">
    <mc:Choice Requires="p14">
      <p:transition spd="slow" p14:dur="2000" advTm="27095"/>
    </mc:Choice>
    <mc:Fallback xmlns="">
      <p:transition spd="slow" advTm="27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73549" y="620689"/>
            <a:ext cx="7560840" cy="2146742"/>
          </a:xfrm>
          <a:prstGeom prst="rect">
            <a:avLst/>
          </a:prstGeom>
        </p:spPr>
        <p:txBody>
          <a:bodyPr wrap="square">
            <a:spAutoFit/>
          </a:bodyPr>
          <a:lstStyle/>
          <a:p>
            <a:pPr marL="342900" indent="-228600" algn="r" rtl="1">
              <a:spcBef>
                <a:spcPct val="20000"/>
              </a:spcBef>
              <a:buClr>
                <a:srgbClr val="A9A57C"/>
              </a:buClr>
              <a:buFont typeface="Arial" pitchFamily="34" charset="0"/>
              <a:buChar char="•"/>
            </a:pPr>
            <a:r>
              <a:rPr lang="ar-SA" sz="2500" dirty="0">
                <a:cs typeface="B Yagut" panose="00000400000000000000" pitchFamily="2" charset="-78"/>
              </a:rPr>
              <a:t>ﺳﭙﺲ روي ﮔﺰﻳﻨﻪ </a:t>
            </a:r>
            <a:r>
              <a:rPr lang="en-US" sz="2500" dirty="0">
                <a:cs typeface="B Yagut" panose="00000400000000000000" pitchFamily="2" charset="-78"/>
              </a:rPr>
              <a:t>Browse </a:t>
            </a:r>
            <a:r>
              <a:rPr lang="fa-IR" sz="2500" dirty="0">
                <a:cs typeface="B Yagut" panose="00000400000000000000" pitchFamily="2" charset="-78"/>
              </a:rPr>
              <a:t> </a:t>
            </a:r>
            <a:r>
              <a:rPr lang="ar-SA" sz="2500" dirty="0">
                <a:cs typeface="B Yagut" panose="00000400000000000000" pitchFamily="2" charset="-78"/>
              </a:rPr>
              <a:t>ﻛﻠﻴﻚ ﻛﺮده و ﻳﺎ روي ﮔﺰﻳﻨﻪ ﻣﻮرد ﻧﻈﺮ داﺑﻞ ﻛﻠﻴﻚ ﻛﺮده و در ﻛﺎدري ﻛﻪ ﺑﺎز ﻣﻲ ﺷﻮد، ﺷﻜﻞ دﻟﺨﻮاه را اﻧﺘﺨﺎب ﻧﻤﺎﻳﻴﺪ.</a:t>
            </a:r>
            <a:endParaRPr lang="fa-IR" sz="2500" dirty="0">
              <a:cs typeface="B Yagut" panose="00000400000000000000" pitchFamily="2" charset="-78"/>
            </a:endParaRPr>
          </a:p>
          <a:p>
            <a:pPr marL="342900" indent="-228600" algn="r" rtl="1">
              <a:spcBef>
                <a:spcPct val="20000"/>
              </a:spcBef>
              <a:buClr>
                <a:srgbClr val="A9A57C"/>
              </a:buClr>
              <a:buFont typeface="Arial" pitchFamily="34" charset="0"/>
              <a:buChar char="•"/>
            </a:pPr>
            <a:r>
              <a:rPr lang="en-US" sz="2500" dirty="0">
                <a:cs typeface="B Yagut" panose="00000400000000000000" pitchFamily="2" charset="-78"/>
              </a:rPr>
              <a:t> </a:t>
            </a:r>
            <a:r>
              <a:rPr lang="ar-SA" sz="2500" dirty="0">
                <a:cs typeface="B Yagut" panose="00000400000000000000" pitchFamily="2" charset="-78"/>
              </a:rPr>
              <a:t> ﺑﺮاي ﺑﺮﮔﺮداﻧﺪن ﺷﻜﻞ اﺷﺎره ﮔﺮ ﻣﺎوس ﺑﻪ ﺣﺎﻟﺖ ﭘﻴﺶ </a:t>
            </a:r>
            <a:r>
              <a:rPr lang="ar-SA" sz="2500" dirty="0" smtClean="0">
                <a:cs typeface="B Yagut" panose="00000400000000000000" pitchFamily="2" charset="-78"/>
              </a:rPr>
              <a:t>ﻓﺮ</a:t>
            </a:r>
            <a:r>
              <a:rPr lang="fa-IR" sz="2500" dirty="0" smtClean="0">
                <a:cs typeface="B Yagut" panose="00000400000000000000" pitchFamily="2" charset="-78"/>
              </a:rPr>
              <a:t>ض</a:t>
            </a:r>
            <a:r>
              <a:rPr lang="ar-SA" sz="2500" dirty="0" smtClean="0">
                <a:cs typeface="B Yagut" panose="00000400000000000000" pitchFamily="2" charset="-78"/>
              </a:rPr>
              <a:t> </a:t>
            </a:r>
            <a:r>
              <a:rPr lang="ar-SA" sz="2500" dirty="0">
                <a:cs typeface="B Yagut" panose="00000400000000000000" pitchFamily="2" charset="-78"/>
              </a:rPr>
              <a:t>، ﮔﺰﻳﻨﻪ </a:t>
            </a:r>
            <a:r>
              <a:rPr lang="en-US" sz="2500" dirty="0">
                <a:cs typeface="B Yagut" panose="00000400000000000000" pitchFamily="2" charset="-78"/>
              </a:rPr>
              <a:t>Use Default </a:t>
            </a:r>
            <a:r>
              <a:rPr lang="fa-IR" sz="2500" dirty="0">
                <a:cs typeface="B Yagut" panose="00000400000000000000" pitchFamily="2" charset="-78"/>
              </a:rPr>
              <a:t> ر</a:t>
            </a:r>
            <a:r>
              <a:rPr lang="ar-SA" sz="2500" dirty="0">
                <a:cs typeface="B Yagut" panose="00000400000000000000" pitchFamily="2" charset="-78"/>
              </a:rPr>
              <a:t>ا </a:t>
            </a:r>
            <a:r>
              <a:rPr lang="fa-IR" sz="2500" dirty="0">
                <a:cs typeface="B Yagut" panose="00000400000000000000" pitchFamily="2" charset="-78"/>
              </a:rPr>
              <a:t>انتخاب کنید. </a:t>
            </a:r>
          </a:p>
        </p:txBody>
      </p:sp>
      <p:pic>
        <p:nvPicPr>
          <p:cNvPr id="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5212" t="15937" r="44888" b="23390"/>
          <a:stretch/>
        </p:blipFill>
        <p:spPr bwMode="auto">
          <a:xfrm>
            <a:off x="611561" y="2698423"/>
            <a:ext cx="3672408" cy="38259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a:off x="4932040" y="5553237"/>
            <a:ext cx="2592288" cy="50405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a-IR" b="1" dirty="0" smtClean="0">
              <a:solidFill>
                <a:srgbClr val="002060"/>
              </a:solidFill>
              <a:cs typeface="B Yagut" pitchFamily="2" charset="-78"/>
            </a:endParaRPr>
          </a:p>
          <a:p>
            <a:pPr algn="ctr"/>
            <a:r>
              <a:rPr lang="ar-SA" sz="1600" b="1" dirty="0" smtClean="0">
                <a:solidFill>
                  <a:schemeClr val="tx1"/>
                </a:solidFill>
                <a:cs typeface="B Yagut" pitchFamily="2" charset="-78"/>
              </a:rPr>
              <a:t>ﺷﻜﻞ </a:t>
            </a:r>
            <a:r>
              <a:rPr lang="fa-IR" sz="1600" b="1" dirty="0" smtClean="0">
                <a:solidFill>
                  <a:schemeClr val="tx1"/>
                </a:solidFill>
                <a:cs typeface="B Yagut" pitchFamily="2" charset="-78"/>
              </a:rPr>
              <a:t>2-5- </a:t>
            </a:r>
            <a:r>
              <a:rPr lang="ar-SA" sz="1600" b="1" dirty="0" smtClean="0">
                <a:solidFill>
                  <a:schemeClr val="tx1"/>
                </a:solidFill>
                <a:cs typeface="B Yagut" pitchFamily="2" charset="-78"/>
              </a:rPr>
              <a:t>ﺗﻨﻈﻴﻤﺎت اﺷﺎره ﮔﺮ </a:t>
            </a:r>
            <a:r>
              <a:rPr lang="ar-SA" sz="1600" b="1" dirty="0">
                <a:solidFill>
                  <a:schemeClr val="tx1"/>
                </a:solidFill>
                <a:cs typeface="B Yagut" pitchFamily="2" charset="-78"/>
              </a:rPr>
              <a:t>ﻣﺎوس</a:t>
            </a:r>
            <a:endParaRPr lang="en-AU" sz="1600" b="1" dirty="0">
              <a:solidFill>
                <a:schemeClr val="tx1"/>
              </a:solidFill>
              <a:cs typeface="B Yagut" pitchFamily="2" charset="-78"/>
            </a:endParaRPr>
          </a:p>
          <a:p>
            <a:pPr algn="ctr"/>
            <a:endParaRPr lang="en-AU" sz="1600" dirty="0">
              <a:solidFill>
                <a:srgbClr val="002060"/>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18479580"/>
      </p:ext>
    </p:extLst>
  </p:cSld>
  <p:clrMapOvr>
    <a:masterClrMapping/>
  </p:clrMapOvr>
  <mc:AlternateContent xmlns:mc="http://schemas.openxmlformats.org/markup-compatibility/2006" xmlns:p14="http://schemas.microsoft.com/office/powerpoint/2010/main">
    <mc:Choice Requires="p14">
      <p:transition spd="slow" p14:dur="2000" advTm="21050"/>
    </mc:Choice>
    <mc:Fallback xmlns="">
      <p:transition spd="slow" advTm="21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7" y="479635"/>
            <a:ext cx="8336879" cy="6068144"/>
          </a:xfrm>
        </p:spPr>
        <p:txBody>
          <a:bodyPr>
            <a:normAutofit/>
          </a:bodyPr>
          <a:lstStyle/>
          <a:p>
            <a:pPr marL="0" indent="0" algn="r" rtl="1">
              <a:buNone/>
            </a:pPr>
            <a:r>
              <a:rPr lang="fa-IR" sz="2500" b="1" dirty="0" smtClean="0">
                <a:cs typeface="B Yagut" panose="00000400000000000000" pitchFamily="2" charset="-78"/>
              </a:rPr>
              <a:t>4- </a:t>
            </a:r>
            <a:r>
              <a:rPr lang="ar-SA" sz="2500" b="1" dirty="0" smtClean="0">
                <a:cs typeface="B Yagut" panose="00000400000000000000" pitchFamily="2" charset="-78"/>
              </a:rPr>
              <a:t>ﺗﻐﻴﻴﺮ </a:t>
            </a:r>
            <a:r>
              <a:rPr lang="ar-SA" sz="2500" b="1" dirty="0">
                <a:cs typeface="B Yagut" panose="00000400000000000000" pitchFamily="2" charset="-78"/>
              </a:rPr>
              <a:t>ﺗﺼﻮﻳﺮ ﻛﺎرﺑﺮ ﺟﺎري :</a:t>
            </a:r>
            <a:endParaRPr lang="en-AU" sz="2500" b="1" dirty="0">
              <a:cs typeface="B Yagut" panose="00000400000000000000" pitchFamily="2" charset="-78"/>
            </a:endParaRPr>
          </a:p>
          <a:p>
            <a:pPr algn="r" rtl="1"/>
            <a:r>
              <a:rPr lang="en-US" sz="2000" dirty="0" smtClean="0">
                <a:cs typeface="B Yagut" panose="00000400000000000000" pitchFamily="2" charset="-78"/>
              </a:rPr>
              <a:t> </a:t>
            </a:r>
            <a:r>
              <a:rPr lang="ar-SA" sz="2500" dirty="0" smtClean="0">
                <a:cs typeface="B Yagut" panose="00000400000000000000" pitchFamily="2" charset="-78"/>
              </a:rPr>
              <a:t>ﻫﺮ ﺣﺴﺎب ﻛﺎرﺑﺮي در وﻳﻨﺪوز، ﻳﻚ ﺗﺼﻮﻳﺮ دارد ﻛﻪ در ﺻﻔﺤﻪ ورود ﺑﻪ </a:t>
            </a:r>
            <a:r>
              <a:rPr lang="ar-SA" sz="2500" dirty="0">
                <a:cs typeface="B Yagut" panose="00000400000000000000" pitchFamily="2" charset="-78"/>
              </a:rPr>
              <a:t>وﻳﻨﺪوز و ﺑﺎﻻي </a:t>
            </a:r>
            <a:r>
              <a:rPr lang="ar-SA" sz="2500" dirty="0" smtClean="0">
                <a:cs typeface="B Yagut" panose="00000400000000000000" pitchFamily="2" charset="-78"/>
              </a:rPr>
              <a:t>ﻣﻨﻮي</a:t>
            </a:r>
            <a:r>
              <a:rPr lang="en-US" sz="2500" dirty="0" smtClean="0">
                <a:cs typeface="B Yagut" panose="00000400000000000000" pitchFamily="2" charset="-78"/>
              </a:rPr>
              <a:t>  </a:t>
            </a:r>
            <a:r>
              <a:rPr lang="en-US" sz="2500" dirty="0">
                <a:cs typeface="B Yagut" panose="00000400000000000000" pitchFamily="2" charset="-78"/>
              </a:rPr>
              <a:t>Start </a:t>
            </a:r>
            <a:r>
              <a:rPr lang="fa-IR" sz="2500" dirty="0" smtClean="0">
                <a:cs typeface="B Yagut" panose="00000400000000000000" pitchFamily="2" charset="-78"/>
              </a:rPr>
              <a:t>(</a:t>
            </a:r>
            <a:r>
              <a:rPr lang="ar-SA" sz="2500" dirty="0" smtClean="0">
                <a:cs typeface="B Yagut" panose="00000400000000000000" pitchFamily="2" charset="-78"/>
              </a:rPr>
              <a:t>ﺷﻜﻞ</a:t>
            </a:r>
            <a:r>
              <a:rPr lang="fa-IR" sz="2500" dirty="0">
                <a:cs typeface="B Yagut" panose="00000400000000000000" pitchFamily="2" charset="-78"/>
              </a:rPr>
              <a:t>2-6)</a:t>
            </a:r>
            <a:r>
              <a:rPr lang="ar-SA" sz="2500" dirty="0">
                <a:cs typeface="B Yagut" panose="00000400000000000000" pitchFamily="2" charset="-78"/>
              </a:rPr>
              <a:t>ﺑﻪ ﻧﻤﺎﻳﺶ در ﻣﻲ آﻳﺪ. </a:t>
            </a:r>
            <a:endParaRPr lang="fa-IR" sz="2500" dirty="0" smtClean="0">
              <a:cs typeface="B Yagut" panose="00000400000000000000" pitchFamily="2" charset="-78"/>
            </a:endParaRPr>
          </a:p>
          <a:p>
            <a:pPr algn="r" rtl="1"/>
            <a:endParaRPr lang="fa-IR" sz="2500" dirty="0">
              <a:cs typeface="B Yagut" panose="00000400000000000000" pitchFamily="2" charset="-78"/>
            </a:endParaRPr>
          </a:p>
          <a:p>
            <a:pPr algn="r" rtl="1"/>
            <a:r>
              <a:rPr lang="ar-SA" sz="2500" dirty="0" smtClean="0">
                <a:cs typeface="B Yagut" panose="00000400000000000000" pitchFamily="2" charset="-78"/>
              </a:rPr>
              <a:t>ﺑﺮاي ﺗﻐﻴﻴﺮ اﻳﻦ ﺗﺼﻮﻳﺮ، در ﭘﺎﻧﻞ ﺳﻤﺖ ﭼﭗ ﭘﻨﺠﺮه ﺗﻨﻈﻴﻤﺎت ﺻﻔﺤﻪ ﻧﻤﺎﻳﺶ </a:t>
            </a:r>
            <a:r>
              <a:rPr lang="fa-IR" sz="2500" dirty="0" smtClean="0">
                <a:cs typeface="B Yagut" panose="00000400000000000000" pitchFamily="2" charset="-78"/>
              </a:rPr>
              <a:t>، (شکل 2-3) </a:t>
            </a:r>
            <a:r>
              <a:rPr lang="ar-SA" sz="2500" dirty="0" smtClean="0">
                <a:cs typeface="B Yagut" panose="00000400000000000000" pitchFamily="2" charset="-78"/>
              </a:rPr>
              <a:t>ﮔﺰﻳﻨﻪ </a:t>
            </a:r>
            <a:r>
              <a:rPr lang="en-US" sz="2500" dirty="0" smtClean="0"/>
              <a:t>Change your account picture </a:t>
            </a:r>
            <a:r>
              <a:rPr lang="fa-IR" sz="2500" dirty="0" smtClean="0"/>
              <a:t> </a:t>
            </a:r>
            <a:r>
              <a:rPr lang="ar-SA" sz="2500" dirty="0" smtClean="0">
                <a:cs typeface="B Yagut" panose="00000400000000000000" pitchFamily="2" charset="-78"/>
              </a:rPr>
              <a:t>را اﻧﺘﺨﺎب ﻛﻨﻴﺪ ﺗﺎ ﭘﻨﺠﺮه </a:t>
            </a:r>
            <a:r>
              <a:rPr lang="ar-SA" sz="2500" dirty="0">
                <a:cs typeface="B Yagut" panose="00000400000000000000" pitchFamily="2" charset="-78"/>
              </a:rPr>
              <a:t>ﻣﺮﺑﻮﻃﻪ (ﺷﻜﻞ‏ ٢ -٧ ) </a:t>
            </a:r>
            <a:r>
              <a:rPr lang="ar-SA" sz="2500" dirty="0" smtClean="0">
                <a:cs typeface="B Yagut" panose="00000400000000000000" pitchFamily="2" charset="-78"/>
              </a:rPr>
              <a:t>ﻇﺎﻫﺮ ﮔﺮدد.</a:t>
            </a:r>
            <a:endParaRPr lang="fa-IR" sz="2500" dirty="0" smtClean="0">
              <a:cs typeface="B Yagut" panose="00000400000000000000" pitchFamily="2" charset="-78"/>
            </a:endParaRPr>
          </a:p>
          <a:p>
            <a:pPr algn="just" rtl="1"/>
            <a:endParaRPr lang="fa-IR" sz="2000" dirty="0">
              <a:cs typeface="B Yagut" panose="00000400000000000000" pitchFamily="2" charset="-78"/>
            </a:endParaRPr>
          </a:p>
          <a:p>
            <a:pPr algn="just" rtl="1"/>
            <a:r>
              <a:rPr lang="fa-IR" sz="2500" dirty="0">
                <a:cs typeface="B Yagut" panose="00000400000000000000" pitchFamily="2" charset="-78"/>
              </a:rPr>
              <a:t>تصویر دلخواهی رو ازمیان تصاویر پیشنهادی انتخاب کرده و با کلیک روی گزینه </a:t>
            </a:r>
            <a:r>
              <a:rPr lang="en-US" sz="2500" dirty="0">
                <a:cs typeface="B Yagut" panose="00000400000000000000" pitchFamily="2" charset="-78"/>
              </a:rPr>
              <a:t>Change Picture </a:t>
            </a:r>
            <a:r>
              <a:rPr lang="fa-IR" sz="2500" dirty="0">
                <a:cs typeface="B Yagut" panose="00000400000000000000" pitchFamily="2" charset="-78"/>
              </a:rPr>
              <a:t> ، آن را جایگزین تصویر فعلی کاربر جاری کنید. </a:t>
            </a:r>
          </a:p>
          <a:p>
            <a:pPr algn="just" rtl="1"/>
            <a:endParaRPr lang="fa-IR" sz="2000" dirty="0">
              <a:cs typeface="B Yagut" panose="00000400000000000000" pitchFamily="2" charset="-78"/>
            </a:endParaRPr>
          </a:p>
          <a:p>
            <a:pPr algn="just" rtl="1"/>
            <a:endParaRPr lang="fa-IR" sz="2000" dirty="0" smtClean="0">
              <a:cs typeface="B Yagut" panose="00000400000000000000" pitchFamily="2" charset="-78"/>
            </a:endParaRPr>
          </a:p>
          <a:p>
            <a:pPr algn="just" rtl="1"/>
            <a:endParaRPr lang="fa-IR" sz="2000" dirty="0">
              <a:cs typeface="B Yagut" panose="00000400000000000000" pitchFamily="2" charset="-78"/>
            </a:endParaRPr>
          </a:p>
          <a:p>
            <a:pPr algn="just" rtl="1"/>
            <a:endParaRPr lang="fa-IR" sz="2000" dirty="0" smtClean="0"/>
          </a:p>
          <a:p>
            <a:pPr algn="just" rtl="1"/>
            <a:endParaRPr lang="fa-IR" sz="2000" dirty="0"/>
          </a:p>
          <a:p>
            <a:pPr algn="just" rtl="1"/>
            <a:endParaRPr lang="fa-IR" sz="2000" dirty="0" smtClean="0"/>
          </a:p>
          <a:p>
            <a:pPr algn="just" rtl="1"/>
            <a:endParaRPr lang="fa-IR" sz="2000" dirty="0" smtClean="0"/>
          </a:p>
          <a:p>
            <a:pPr algn="just" rtl="1"/>
            <a:endParaRPr lang="fa-IR" sz="2000" dirty="0"/>
          </a:p>
          <a:p>
            <a:pPr algn="just" rtl="1"/>
            <a:endParaRPr lang="en-US" sz="2000" dirty="0" smtClean="0">
              <a:cs typeface="B Yagut" panose="00000400000000000000" pitchFamily="2" charset="-78"/>
            </a:endParaRPr>
          </a:p>
          <a:p>
            <a:pPr algn="just" rtl="1"/>
            <a:endParaRPr lang="en-AU" sz="2000" dirty="0">
              <a:cs typeface="B Yagut" panose="00000400000000000000" pitchFamily="2" charset="-78"/>
            </a:endParaRPr>
          </a:p>
          <a:p>
            <a:pPr algn="just" rtl="1"/>
            <a:endParaRPr lang="en-AU" sz="2000" dirty="0">
              <a:cs typeface="B Yagut" panose="00000400000000000000" pitchFamily="2" charset="-78"/>
            </a:endParaRPr>
          </a:p>
        </p:txBody>
      </p:sp>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757658" y="4833156"/>
            <a:ext cx="3465825" cy="1374374"/>
          </a:xfrm>
          <a:prstGeom prst="rect">
            <a:avLst/>
          </a:prstGeom>
          <a:noFill/>
        </p:spPr>
      </p:pic>
      <p:sp>
        <p:nvSpPr>
          <p:cNvPr id="7" name="Rectangle 6"/>
          <p:cNvSpPr/>
          <p:nvPr/>
        </p:nvSpPr>
        <p:spPr>
          <a:xfrm>
            <a:off x="3995936" y="5879592"/>
            <a:ext cx="4320480" cy="64807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rtl="1"/>
            <a:r>
              <a:rPr lang="ar-SA" sz="1600" b="1" dirty="0" smtClean="0">
                <a:solidFill>
                  <a:schemeClr val="tx1"/>
                </a:solidFill>
                <a:cs typeface="B Yagut" panose="00000400000000000000" pitchFamily="2" charset="-78"/>
              </a:rPr>
              <a:t>ﺷﻜﻞ</a:t>
            </a:r>
            <a:r>
              <a:rPr lang="fa-IR" sz="1600" b="1" dirty="0" smtClean="0">
                <a:solidFill>
                  <a:schemeClr val="tx1"/>
                </a:solidFill>
                <a:cs typeface="B Yagut" panose="00000400000000000000" pitchFamily="2" charset="-78"/>
              </a:rPr>
              <a:t>2-6-</a:t>
            </a:r>
            <a:r>
              <a:rPr lang="en-US" sz="1600" b="1" dirty="0" smtClean="0">
                <a:solidFill>
                  <a:schemeClr val="tx1"/>
                </a:solidFill>
                <a:cs typeface="B Yagut" panose="00000400000000000000" pitchFamily="2" charset="-78"/>
              </a:rPr>
              <a:t> </a:t>
            </a:r>
            <a:r>
              <a:rPr lang="ar-SA" sz="1600" b="1" dirty="0" smtClean="0">
                <a:solidFill>
                  <a:schemeClr val="tx1"/>
                </a:solidFill>
                <a:cs typeface="B Yagut" panose="00000400000000000000" pitchFamily="2" charset="-78"/>
              </a:rPr>
              <a:t>ﺗﺼﻮﻳﺮ </a:t>
            </a:r>
            <a:r>
              <a:rPr lang="ar-SA" sz="1600" b="1" dirty="0">
                <a:solidFill>
                  <a:schemeClr val="tx1"/>
                </a:solidFill>
                <a:cs typeface="B Yagut" panose="00000400000000000000" pitchFamily="2" charset="-78"/>
              </a:rPr>
              <a:t>اﻧﺘﺨﺎﺑﻲ ﻛﺎرﺑﺮ ﺟﺎري در </a:t>
            </a:r>
            <a:r>
              <a:rPr lang="ar-SA" sz="1600" b="1" dirty="0" smtClean="0">
                <a:solidFill>
                  <a:schemeClr val="tx1"/>
                </a:solidFill>
                <a:cs typeface="B Yagut" panose="00000400000000000000" pitchFamily="2" charset="-78"/>
              </a:rPr>
              <a:t>ﻣﻨﻮي</a:t>
            </a:r>
            <a:r>
              <a:rPr lang="fa-IR" sz="1600" b="1" dirty="0" smtClean="0">
                <a:solidFill>
                  <a:schemeClr val="tx1"/>
                </a:solidFill>
                <a:cs typeface="B Yagut" panose="00000400000000000000" pitchFamily="2" charset="-78"/>
              </a:rPr>
              <a:t> </a:t>
            </a:r>
            <a:r>
              <a:rPr lang="en-US" sz="1600" b="1" dirty="0" smtClean="0">
                <a:solidFill>
                  <a:schemeClr val="tx1"/>
                </a:solidFill>
                <a:cs typeface="B Yagut" panose="00000400000000000000" pitchFamily="2" charset="-78"/>
              </a:rPr>
              <a:t>Start</a:t>
            </a:r>
            <a:endParaRPr lang="en-AU" sz="1600" b="1" dirty="0">
              <a:solidFill>
                <a:schemeClr val="tx1"/>
              </a:solidFill>
              <a:cs typeface="B Yagut" panose="00000400000000000000" pitchFamily="2" charset="-78"/>
            </a:endParaRPr>
          </a:p>
          <a:p>
            <a:pPr algn="ctr"/>
            <a:endParaRPr lang="en-AU" sz="1600" dirty="0">
              <a:solidFill>
                <a:srgbClr val="002060"/>
              </a:solidFill>
              <a:cs typeface="B Yagut" panose="00000400000000000000" pitchFamily="2" charset="-78"/>
            </a:endParaRP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2449168"/>
      </p:ext>
    </p:extLst>
  </p:cSld>
  <p:clrMapOvr>
    <a:masterClrMapping/>
  </p:clrMapOvr>
  <mc:AlternateContent xmlns:mc="http://schemas.openxmlformats.org/markup-compatibility/2006" xmlns:p14="http://schemas.microsoft.com/office/powerpoint/2010/main">
    <mc:Choice Requires="p14">
      <p:transition spd="slow" p14:dur="2000" advTm="15192"/>
    </mc:Choice>
    <mc:Fallback xmlns="">
      <p:transition spd="slow" advTm="15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83568" y="836713"/>
            <a:ext cx="8136904" cy="5103175"/>
            <a:chOff x="323528" y="461446"/>
            <a:chExt cx="8476728" cy="5577343"/>
          </a:xfrm>
        </p:grpSpPr>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805" t="2976" r="30748" b="23350"/>
            <a:stretch/>
          </p:blipFill>
          <p:spPr bwMode="auto">
            <a:xfrm>
              <a:off x="323528" y="935614"/>
              <a:ext cx="7875732" cy="510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4147458" y="461446"/>
              <a:ext cx="4652798" cy="3771226"/>
              <a:chOff x="4147458" y="461446"/>
              <a:chExt cx="4652798" cy="3771226"/>
            </a:xfrm>
          </p:grpSpPr>
          <p:pic>
            <p:nvPicPr>
              <p:cNvPr id="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1569" t="13541" r="16245" b="9375"/>
              <a:stretch/>
            </p:blipFill>
            <p:spPr bwMode="auto">
              <a:xfrm>
                <a:off x="4147458" y="461446"/>
                <a:ext cx="4652798" cy="3771226"/>
              </a:xfrm>
              <a:prstGeom prst="rect">
                <a:avLst/>
              </a:prstGeom>
              <a:ln/>
              <a:extLst/>
            </p:spPr>
            <p:style>
              <a:lnRef idx="2">
                <a:schemeClr val="accent2"/>
              </a:lnRef>
              <a:fillRef idx="1">
                <a:schemeClr val="lt1"/>
              </a:fillRef>
              <a:effectRef idx="0">
                <a:schemeClr val="accent2"/>
              </a:effectRef>
              <a:fontRef idx="minor">
                <a:schemeClr val="dk1"/>
              </a:fontRef>
            </p:style>
          </p:pic>
          <p:sp>
            <p:nvSpPr>
              <p:cNvPr id="8" name="Rounded Rectangular Callout 7"/>
              <p:cNvSpPr/>
              <p:nvPr/>
            </p:nvSpPr>
            <p:spPr>
              <a:xfrm>
                <a:off x="7123032" y="1423859"/>
                <a:ext cx="1448077" cy="340922"/>
              </a:xfrm>
              <a:prstGeom prst="wedgeRoundRectCallou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b="1" dirty="0" smtClean="0">
                    <a:solidFill>
                      <a:schemeClr val="tx1"/>
                    </a:solidFill>
                  </a:rPr>
                  <a:t>تصاویر پیشنهادی</a:t>
                </a:r>
                <a:endParaRPr lang="en-US" sz="1400" b="1" dirty="0">
                  <a:solidFill>
                    <a:schemeClr val="tx1"/>
                  </a:solidFill>
                </a:endParaRPr>
              </a:p>
            </p:txBody>
          </p:sp>
        </p:grpSp>
      </p:grpSp>
      <p:sp>
        <p:nvSpPr>
          <p:cNvPr id="12" name="Rectangle 11"/>
          <p:cNvSpPr/>
          <p:nvPr/>
        </p:nvSpPr>
        <p:spPr>
          <a:xfrm>
            <a:off x="2760692" y="6121421"/>
            <a:ext cx="3052819" cy="50464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rtl="1"/>
            <a:r>
              <a:rPr lang="ar-SA" sz="1600" b="1" dirty="0" smtClean="0">
                <a:solidFill>
                  <a:srgbClr val="002060"/>
                </a:solidFill>
                <a:cs typeface="B Yagut" panose="00000400000000000000" pitchFamily="2" charset="-78"/>
              </a:rPr>
              <a:t>ﺷﻜﻞ</a:t>
            </a:r>
            <a:r>
              <a:rPr lang="fa-IR" sz="1600" b="1" dirty="0" smtClean="0">
                <a:solidFill>
                  <a:srgbClr val="002060"/>
                </a:solidFill>
                <a:cs typeface="B Yagut" panose="00000400000000000000" pitchFamily="2" charset="-78"/>
              </a:rPr>
              <a:t>2-7-</a:t>
            </a:r>
            <a:r>
              <a:rPr lang="ar-SA" sz="1600" b="1" dirty="0" smtClean="0">
                <a:solidFill>
                  <a:srgbClr val="002060"/>
                </a:solidFill>
                <a:cs typeface="B Yagut" panose="00000400000000000000" pitchFamily="2" charset="-78"/>
              </a:rPr>
              <a:t> </a:t>
            </a:r>
            <a:r>
              <a:rPr lang="ar-SA" sz="1600" b="1" dirty="0">
                <a:solidFill>
                  <a:srgbClr val="002060"/>
                </a:solidFill>
                <a:cs typeface="B Yagut" panose="00000400000000000000" pitchFamily="2" charset="-78"/>
              </a:rPr>
              <a:t>ﺗﻐﻴﻴﺮ ﺗﺼﻮﻳﺮ ﻛﺎرﺑﺮ ﺟﺎري</a:t>
            </a:r>
            <a:endParaRPr lang="en-AU" sz="1600" b="1" dirty="0">
              <a:solidFill>
                <a:srgbClr val="002060"/>
              </a:solidFill>
              <a:cs typeface="B Yagut" panose="00000400000000000000" pitchFamily="2" charset="-78"/>
            </a:endParaRPr>
          </a:p>
          <a:p>
            <a:pPr algn="ctr"/>
            <a:endParaRPr lang="en-AU" sz="1600" dirty="0">
              <a:solidFill>
                <a:srgbClr val="002060"/>
              </a:solidFill>
            </a:endParaRPr>
          </a:p>
        </p:txBody>
      </p:sp>
      <p:sp>
        <p:nvSpPr>
          <p:cNvPr id="13" name="Rounded Rectangular Callout 12"/>
          <p:cNvSpPr/>
          <p:nvPr/>
        </p:nvSpPr>
        <p:spPr>
          <a:xfrm>
            <a:off x="3818239" y="1600305"/>
            <a:ext cx="965364" cy="311938"/>
          </a:xfrm>
          <a:prstGeom prst="wedgeRoundRectCallout">
            <a:avLst>
              <a:gd name="adj1" fmla="val 66285"/>
              <a:gd name="adj2" fmla="val 22887"/>
              <a:gd name="adj3" fmla="val 16667"/>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b="1" dirty="0">
                <a:solidFill>
                  <a:schemeClr val="tx1"/>
                </a:solidFill>
              </a:rPr>
              <a:t>تصویر فعلی</a:t>
            </a:r>
            <a:endParaRPr lang="en-US" sz="1400" b="1" dirty="0">
              <a:solidFill>
                <a:schemeClr val="tx1"/>
              </a:solidFill>
            </a:endParaRPr>
          </a:p>
        </p:txBody>
      </p:sp>
      <p:sp>
        <p:nvSpPr>
          <p:cNvPr id="14" name="Rounded Rectangular Callout 13"/>
          <p:cNvSpPr/>
          <p:nvPr/>
        </p:nvSpPr>
        <p:spPr>
          <a:xfrm>
            <a:off x="3707905" y="2547203"/>
            <a:ext cx="1158395" cy="521758"/>
          </a:xfrm>
          <a:prstGeom prst="wedgeRoundRectCallout">
            <a:avLst>
              <a:gd name="adj1" fmla="val 66285"/>
              <a:gd name="adj2" fmla="val 22887"/>
              <a:gd name="adj3" fmla="val 16667"/>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b="1" dirty="0">
                <a:solidFill>
                  <a:schemeClr val="tx1"/>
                </a:solidFill>
              </a:rPr>
              <a:t>انتخاب تصویر دلخواه رایانه </a:t>
            </a:r>
            <a:endParaRPr lang="en-US" sz="1400" b="1" dirty="0">
              <a:solidFill>
                <a:schemeClr val="tx1"/>
              </a:solidFill>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12743702"/>
      </p:ext>
    </p:extLst>
  </p:cSld>
  <p:clrMapOvr>
    <a:masterClrMapping/>
  </p:clrMapOvr>
  <mc:AlternateContent xmlns:mc="http://schemas.openxmlformats.org/markup-compatibility/2006" xmlns:p14="http://schemas.microsoft.com/office/powerpoint/2010/main">
    <mc:Choice Requires="p14">
      <p:transition spd="slow" p14:dur="2000" advTm="31021"/>
    </mc:Choice>
    <mc:Fallback xmlns="">
      <p:transition spd="slow" advTm="31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395536" y="548680"/>
            <a:ext cx="8280920" cy="2016224"/>
          </a:xfrm>
        </p:spPr>
        <p:txBody>
          <a:bodyPr>
            <a:noAutofit/>
          </a:bodyPr>
          <a:lstStyle/>
          <a:p>
            <a:pPr marL="0" indent="0" algn="r" rtl="1">
              <a:buNone/>
            </a:pPr>
            <a:r>
              <a:rPr lang="fa-IR" sz="2500" b="1" dirty="0" smtClean="0">
                <a:cs typeface="B Yagut" panose="00000400000000000000" pitchFamily="2" charset="-78"/>
              </a:rPr>
              <a:t>5 -  ﺗﻐﻴﻴﺮ ﭘﺲ زﻣﻴﻨﻪ ﻣﻴﺰﻛﺎر : (</a:t>
            </a:r>
            <a:r>
              <a:rPr lang="en-AU" sz="2500" b="1" dirty="0" smtClean="0">
                <a:cs typeface="B Yagut" panose="00000400000000000000" pitchFamily="2" charset="-78"/>
              </a:rPr>
              <a:t>Background</a:t>
            </a:r>
            <a:r>
              <a:rPr lang="fa-IR" sz="2500" b="1" dirty="0" smtClean="0">
                <a:cs typeface="B Yagut" panose="00000400000000000000" pitchFamily="2" charset="-78"/>
              </a:rPr>
              <a:t>)</a:t>
            </a:r>
            <a:endParaRPr lang="en-AU" sz="2500" b="1" dirty="0" smtClean="0">
              <a:cs typeface="B Yagut" panose="00000400000000000000" pitchFamily="2" charset="-78"/>
            </a:endParaRPr>
          </a:p>
          <a:p>
            <a:pPr algn="just" rtl="1"/>
            <a:r>
              <a:rPr lang="fa-IR" sz="2500" dirty="0" smtClean="0">
                <a:cs typeface="B Yagut" panose="00000400000000000000" pitchFamily="2" charset="-78"/>
              </a:rPr>
              <a:t>ﺑﺮاي ﺗﻐﻴﻴﺮ ﭘﺲ زﻣﻴﻨﻪ </a:t>
            </a:r>
            <a:r>
              <a:rPr lang="en-US" sz="2500" dirty="0" smtClean="0">
                <a:cs typeface="B Yagut" panose="00000400000000000000" pitchFamily="2" charset="-78"/>
              </a:rPr>
              <a:t>Desktop</a:t>
            </a:r>
            <a:r>
              <a:rPr lang="fa-IR" sz="2500" dirty="0" smtClean="0">
                <a:cs typeface="B Yagut" panose="00000400000000000000" pitchFamily="2" charset="-78"/>
              </a:rPr>
              <a:t> ﻛﻪ ﺑﻪ آن </a:t>
            </a:r>
            <a:r>
              <a:rPr lang="en-US" sz="2500" dirty="0" smtClean="0">
                <a:cs typeface="B Yagut" panose="00000400000000000000" pitchFamily="2" charset="-78"/>
              </a:rPr>
              <a:t>Background</a:t>
            </a:r>
            <a:r>
              <a:rPr lang="fa-IR" sz="2500" dirty="0" smtClean="0">
                <a:cs typeface="B Yagut" panose="00000400000000000000" pitchFamily="2" charset="-78"/>
              </a:rPr>
              <a:t> ﮔﻔﺘﻪﻣﻲ ﺷﻮد،</a:t>
            </a:r>
          </a:p>
          <a:p>
            <a:pPr marL="0" indent="0" algn="just" rtl="1">
              <a:buNone/>
            </a:pPr>
            <a:r>
              <a:rPr lang="fa-IR" sz="2500" dirty="0" smtClean="0">
                <a:cs typeface="B Yagut" panose="00000400000000000000" pitchFamily="2" charset="-78"/>
              </a:rPr>
              <a:t>   در </a:t>
            </a:r>
            <a:r>
              <a:rPr lang="fa-IR" sz="2500" dirty="0">
                <a:cs typeface="B Yagut" panose="00000400000000000000" pitchFamily="2" charset="-78"/>
              </a:rPr>
              <a:t>ﭘﻨﺠﺮه </a:t>
            </a:r>
            <a:r>
              <a:rPr lang="fa-IR" sz="2500" dirty="0" smtClean="0">
                <a:cs typeface="B Yagut" panose="00000400000000000000" pitchFamily="2" charset="-78"/>
              </a:rPr>
              <a:t>ﺧﺼﻮﺻﻴﺎت ﺻﻔﺤﻪ ﻧﻤﺎﻳﺶ </a:t>
            </a:r>
            <a:r>
              <a:rPr lang="ar-SA" sz="2500" dirty="0" smtClean="0">
                <a:cs typeface="B Yagut" panose="00000400000000000000" pitchFamily="2" charset="-78"/>
              </a:rPr>
              <a:t>(ﺷﻜﻞ‏٢-٣)، </a:t>
            </a:r>
            <a:r>
              <a:rPr lang="fa-IR" sz="2500" dirty="0" smtClean="0">
                <a:cs typeface="B Yagut" panose="00000400000000000000" pitchFamily="2" charset="-78"/>
              </a:rPr>
              <a:t>روي ﮔﺰﻳﻨﻪ </a:t>
            </a:r>
            <a:r>
              <a:rPr lang="en-US" sz="2500" dirty="0" smtClean="0">
                <a:cs typeface="B Yagut" panose="00000400000000000000" pitchFamily="2" charset="-78"/>
              </a:rPr>
              <a:t>Desktop background </a:t>
            </a:r>
            <a:r>
              <a:rPr lang="fa-IR" sz="2500" dirty="0" smtClean="0">
                <a:cs typeface="B Yagut" panose="00000400000000000000" pitchFamily="2" charset="-78"/>
              </a:rPr>
              <a:t> </a:t>
            </a:r>
            <a:r>
              <a:rPr lang="fa-IR" sz="2500" dirty="0">
                <a:cs typeface="B Yagut" panose="00000400000000000000" pitchFamily="2" charset="-78"/>
              </a:rPr>
              <a:t>ﻛﻠﻴﻚ ﻛﻨﻴﺪ ﺗﺎ ﭘﻨﺠﺮه ﺗﻨﻈﻴﻤﺎت ﭘﺲ زﻣﻴﻨﻪ ﻣﻴﺰﻛﺎر ﻇﺎﻫﺮ ﮔﺮدد</a:t>
            </a:r>
            <a:r>
              <a:rPr lang="ar-SA" sz="2500" dirty="0">
                <a:cs typeface="B Yagut" panose="00000400000000000000" pitchFamily="2" charset="-78"/>
              </a:rPr>
              <a:t> (ﺷﻜﻞ‏٢- ٨).</a:t>
            </a:r>
            <a:endParaRPr lang="en-AU" sz="2500" dirty="0">
              <a:cs typeface="B Yagut" panose="00000400000000000000" pitchFamily="2" charset="-78"/>
            </a:endParaRPr>
          </a:p>
        </p:txBody>
      </p:sp>
      <p:pic>
        <p:nvPicPr>
          <p:cNvPr id="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279" r="1262"/>
          <a:stretch/>
        </p:blipFill>
        <p:spPr bwMode="auto">
          <a:xfrm>
            <a:off x="614026" y="2820651"/>
            <a:ext cx="4534039" cy="35176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120" y="3966168"/>
            <a:ext cx="1584176"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115616" y="6374624"/>
            <a:ext cx="3299301" cy="338554"/>
          </a:xfrm>
          <a:prstGeom prst="rect">
            <a:avLst/>
          </a:prstGeom>
        </p:spPr>
        <p:txBody>
          <a:bodyPr wrap="none">
            <a:spAutoFit/>
          </a:bodyPr>
          <a:lstStyle/>
          <a:p>
            <a:pPr rtl="1"/>
            <a:r>
              <a:rPr lang="ar-SA" sz="1600" b="1" dirty="0">
                <a:cs typeface="B Yagut" panose="00000400000000000000" pitchFamily="2" charset="-78"/>
              </a:rPr>
              <a:t>ﺷﻜﻞ ‏٢ </a:t>
            </a:r>
            <a:r>
              <a:rPr lang="fa-IR" sz="1600" b="1" dirty="0" smtClean="0">
                <a:cs typeface="B Yagut" panose="00000400000000000000" pitchFamily="2" charset="-78"/>
              </a:rPr>
              <a:t>-</a:t>
            </a:r>
            <a:r>
              <a:rPr lang="ar-SA" sz="1600" b="1" dirty="0" smtClean="0">
                <a:cs typeface="B Yagut" panose="00000400000000000000" pitchFamily="2" charset="-78"/>
              </a:rPr>
              <a:t> </a:t>
            </a:r>
            <a:r>
              <a:rPr lang="ar-SA" sz="1600" b="1" dirty="0">
                <a:cs typeface="B Yagut" panose="00000400000000000000" pitchFamily="2" charset="-78"/>
              </a:rPr>
              <a:t>٣ </a:t>
            </a:r>
            <a:r>
              <a:rPr lang="fa-IR" sz="1600" b="1" dirty="0" smtClean="0">
                <a:cs typeface="B Yagut" panose="00000400000000000000" pitchFamily="2" charset="-78"/>
              </a:rPr>
              <a:t>-</a:t>
            </a:r>
            <a:r>
              <a:rPr lang="ar-SA" sz="1600" b="1" dirty="0" smtClean="0">
                <a:cs typeface="B Yagut" panose="00000400000000000000" pitchFamily="2" charset="-78"/>
              </a:rPr>
              <a:t> </a:t>
            </a:r>
            <a:r>
              <a:rPr lang="ar-SA" sz="1600" b="1" dirty="0">
                <a:cs typeface="B Yagut" panose="00000400000000000000" pitchFamily="2" charset="-78"/>
              </a:rPr>
              <a:t>ﭘﻨﺠﺮه ﺗﻨﻈﻴﻤﺎت ﺻﻔﺤﻪ ﻧﻤﺎﻳﺶ</a:t>
            </a:r>
            <a:endParaRPr lang="en-US" sz="1600" b="1" dirty="0">
              <a:cs typeface="B Yagut" panose="00000400000000000000" pitchFamily="2" charset="-78"/>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76259046"/>
      </p:ext>
    </p:extLst>
  </p:cSld>
  <p:clrMapOvr>
    <a:masterClrMapping/>
  </p:clrMapOvr>
  <mc:AlternateContent xmlns:mc="http://schemas.openxmlformats.org/markup-compatibility/2006" xmlns:p14="http://schemas.microsoft.com/office/powerpoint/2010/main">
    <mc:Choice Requires="p14">
      <p:transition spd="slow" p14:dur="2000" advTm="23256"/>
    </mc:Choice>
    <mc:Fallback xmlns="">
      <p:transition spd="slow" advTm="23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233541" y="714120"/>
            <a:ext cx="6064435" cy="5382614"/>
            <a:chOff x="1449565" y="934354"/>
            <a:chExt cx="6064435" cy="5382614"/>
          </a:xfrm>
        </p:grpSpPr>
        <p:pic>
          <p:nvPicPr>
            <p:cNvPr id="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301" t="3404" r="3473"/>
            <a:stretch/>
          </p:blipFill>
          <p:spPr bwMode="auto">
            <a:xfrm>
              <a:off x="1449565" y="934354"/>
              <a:ext cx="6064435" cy="53826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Oval Callout 5"/>
            <p:cNvSpPr/>
            <p:nvPr/>
          </p:nvSpPr>
          <p:spPr>
            <a:xfrm>
              <a:off x="5681966" y="2043672"/>
              <a:ext cx="1616010" cy="792087"/>
            </a:xfrm>
            <a:prstGeom prst="wedgeEllipseCallout">
              <a:avLst>
                <a:gd name="adj1" fmla="val -74329"/>
                <a:gd name="adj2" fmla="val -5889"/>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cs typeface="B Yagut" panose="00000400000000000000" pitchFamily="2" charset="-78"/>
                </a:rPr>
                <a:t>انتخاب تصویر </a:t>
              </a:r>
              <a:r>
                <a:rPr lang="fa-IR" sz="1200" b="1" dirty="0">
                  <a:cs typeface="B Yagut" panose="00000400000000000000" pitchFamily="2" charset="-78"/>
                </a:rPr>
                <a:t>دلخواه از رایانه</a:t>
              </a:r>
              <a:endParaRPr lang="en-US" sz="1200" b="1" dirty="0">
                <a:cs typeface="B Yagut" panose="00000400000000000000" pitchFamily="2" charset="-78"/>
              </a:endParaRPr>
            </a:p>
          </p:txBody>
        </p:sp>
        <p:sp>
          <p:nvSpPr>
            <p:cNvPr id="9" name="Oval Callout 8"/>
            <p:cNvSpPr/>
            <p:nvPr/>
          </p:nvSpPr>
          <p:spPr>
            <a:xfrm>
              <a:off x="3059832" y="2835759"/>
              <a:ext cx="1291462" cy="612895"/>
            </a:xfrm>
            <a:prstGeom prst="wedgeEllipseCallout">
              <a:avLst>
                <a:gd name="adj1" fmla="val -56667"/>
                <a:gd name="adj2" fmla="val 2330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cs typeface="B Yagut" panose="00000400000000000000" pitchFamily="2" charset="-78"/>
                </a:rPr>
                <a:t>انتخاب تصویر</a:t>
              </a:r>
              <a:endParaRPr lang="en-US" sz="1200" b="1" dirty="0">
                <a:cs typeface="B Yagut" panose="00000400000000000000" pitchFamily="2" charset="-78"/>
              </a:endParaRPr>
            </a:p>
          </p:txBody>
        </p:sp>
        <p:sp>
          <p:nvSpPr>
            <p:cNvPr id="10" name="Oval Callout 9"/>
            <p:cNvSpPr/>
            <p:nvPr/>
          </p:nvSpPr>
          <p:spPr>
            <a:xfrm>
              <a:off x="3969121" y="4095899"/>
              <a:ext cx="1440160" cy="648072"/>
            </a:xfrm>
            <a:prstGeom prst="wedgeEllipseCallout">
              <a:avLst>
                <a:gd name="adj1" fmla="val -17847"/>
                <a:gd name="adj2" fmla="val 86016"/>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cs typeface="B Yagut" panose="00000400000000000000" pitchFamily="2" charset="-78"/>
                </a:rPr>
                <a:t>تعیین زمان تغییر تصاویر</a:t>
              </a:r>
              <a:endParaRPr lang="en-US" sz="1200" b="1" dirty="0">
                <a:cs typeface="B Yagut" panose="00000400000000000000" pitchFamily="2" charset="-78"/>
              </a:endParaRPr>
            </a:p>
          </p:txBody>
        </p:sp>
      </p:grpSp>
      <p:sp>
        <p:nvSpPr>
          <p:cNvPr id="13" name="Content Placeholder 6"/>
          <p:cNvSpPr txBox="1">
            <a:spLocks/>
          </p:cNvSpPr>
          <p:nvPr/>
        </p:nvSpPr>
        <p:spPr>
          <a:xfrm>
            <a:off x="2267744" y="6128697"/>
            <a:ext cx="3672408" cy="561161"/>
          </a:xfrm>
          <a:prstGeom prst="rect">
            <a:avLst/>
          </a:prstGeom>
          <a:ln w="25400" cap="flat" cmpd="sng" algn="ctr">
            <a:solidFill>
              <a:schemeClr val="bg1"/>
            </a:solidFill>
            <a:prstDash val="solid"/>
          </a:ln>
        </p:spPr>
        <p:style>
          <a:lnRef idx="2">
            <a:schemeClr val="dk1"/>
          </a:lnRef>
          <a:fillRef idx="1">
            <a:schemeClr val="lt1"/>
          </a:fillRef>
          <a:effectRef idx="0">
            <a:schemeClr val="dk1"/>
          </a:effectRef>
          <a:fontRef idx="minor">
            <a:schemeClr val="dk1"/>
          </a:fontRef>
        </p:style>
        <p:txBody>
          <a:bodyPr rtlCol="0" anchor="ct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lgn="ctr" rtl="1">
              <a:buNone/>
            </a:pPr>
            <a:r>
              <a:rPr lang="ar-SA" sz="1600" b="1" dirty="0" smtClean="0">
                <a:cs typeface="B Yagut" panose="00000400000000000000" pitchFamily="2" charset="-78"/>
              </a:rPr>
              <a:t>ﺷﻜﻞ‏ </a:t>
            </a:r>
            <a:r>
              <a:rPr lang="fa-IR" sz="1600" b="1" dirty="0" smtClean="0">
                <a:cs typeface="B Yagut" panose="00000400000000000000" pitchFamily="2" charset="-78"/>
              </a:rPr>
              <a:t>2-8- </a:t>
            </a:r>
            <a:r>
              <a:rPr lang="ar-SA" sz="1600" b="1" dirty="0" smtClean="0">
                <a:cs typeface="B Yagut" panose="00000400000000000000" pitchFamily="2" charset="-78"/>
              </a:rPr>
              <a:t>ﭘﻨﺠﺮه ﺗﻨﻈﻴﻤﺎت ﭘﺲ زﻣﻴﻨﻪ </a:t>
            </a:r>
            <a:r>
              <a:rPr lang="en-US" sz="1600" b="1" dirty="0"/>
              <a:t>Ba</a:t>
            </a:r>
            <a:r>
              <a:rPr lang="en-US" sz="1600" b="1" dirty="0" smtClean="0"/>
              <a:t>ckground</a:t>
            </a:r>
            <a:endParaRPr lang="en-AU" sz="1600" b="1"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6038026"/>
      </p:ext>
    </p:extLst>
  </p:cSld>
  <p:clrMapOvr>
    <a:masterClrMapping/>
  </p:clrMapOvr>
  <mc:AlternateContent xmlns:mc="http://schemas.openxmlformats.org/markup-compatibility/2006" xmlns:p14="http://schemas.microsoft.com/office/powerpoint/2010/main">
    <mc:Choice Requires="p14">
      <p:transition spd="slow" p14:dur="2000" advTm="63013"/>
    </mc:Choice>
    <mc:Fallback xmlns="">
      <p:transition spd="slow" advTm="63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3486" y="1268760"/>
            <a:ext cx="7479457" cy="1246495"/>
          </a:xfrm>
          <a:prstGeom prst="rect">
            <a:avLst/>
          </a:prstGeom>
        </p:spPr>
        <p:txBody>
          <a:bodyPr wrap="square">
            <a:spAutoFit/>
          </a:bodyPr>
          <a:lstStyle/>
          <a:p>
            <a:pPr algn="r" rtl="1"/>
            <a:r>
              <a:rPr lang="fa-IR" sz="2500" dirty="0">
                <a:cs typeface="B Yagut" panose="00000400000000000000" pitchFamily="2" charset="-78"/>
              </a:rPr>
              <a:t>در ﺻﻮرﺗﻲ ﻛﻪ ﺑﺨﻮاﻫﻴﺪ ﺑﻪ ﺟﺎي ﻧﻤﺎﻳﺶ ﺗﺼﻮﻳﺮ در ﭘﺲ زﻣﻴﻨﻪ،ﻣﻴﺰﻛﺎر ﺑﻪ رﻧﮓ ﺧﺎﺻﻲ ﻧﻤﺎﻳﺶ داده ﺷﻮد، در ﻗﺴﻤﺖ </a:t>
            </a:r>
            <a:r>
              <a:rPr lang="en-US" sz="2500" dirty="0">
                <a:cs typeface="B Yagut" panose="00000400000000000000" pitchFamily="2" charset="-78"/>
              </a:rPr>
              <a:t>Picture locations</a:t>
            </a:r>
            <a:r>
              <a:rPr lang="en-AU" sz="2500" dirty="0">
                <a:cs typeface="B Yagut" panose="00000400000000000000" pitchFamily="2" charset="-78"/>
              </a:rPr>
              <a:t>، </a:t>
            </a:r>
            <a:r>
              <a:rPr lang="fa-IR" sz="2500" dirty="0">
                <a:cs typeface="B Yagut" panose="00000400000000000000" pitchFamily="2" charset="-78"/>
              </a:rPr>
              <a:t>ﺣﺎﻟﺖ </a:t>
            </a:r>
            <a:r>
              <a:rPr lang="en-US" sz="2500" dirty="0">
                <a:cs typeface="B Yagut" panose="00000400000000000000" pitchFamily="2" charset="-78"/>
              </a:rPr>
              <a:t>Solid Color</a:t>
            </a:r>
            <a:r>
              <a:rPr lang="fa-IR" sz="2500" dirty="0">
                <a:cs typeface="B Yagut" panose="00000400000000000000" pitchFamily="2" charset="-78"/>
              </a:rPr>
              <a:t>را اﻧﺘﺨﺎب ﻛﻨﻴﺪ.</a:t>
            </a:r>
          </a:p>
        </p:txBody>
      </p:sp>
      <p:sp>
        <p:nvSpPr>
          <p:cNvPr id="6" name="Rectangular Callout 5"/>
          <p:cNvSpPr/>
          <p:nvPr/>
        </p:nvSpPr>
        <p:spPr>
          <a:xfrm>
            <a:off x="7557939" y="818554"/>
            <a:ext cx="655004" cy="292387"/>
          </a:xfrm>
          <a:prstGeom prst="wedgeRectCallout">
            <a:avLst>
              <a:gd name="adj1" fmla="val -22317"/>
              <a:gd name="adj2" fmla="val 70953"/>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lvl="0" algn="just" rtl="1">
              <a:spcBef>
                <a:spcPct val="20000"/>
              </a:spcBef>
            </a:pPr>
            <a:r>
              <a:rPr lang="fa-IR" sz="2000" dirty="0">
                <a:cs typeface="B Yagut" panose="00000400000000000000" pitchFamily="2" charset="-78"/>
              </a:rPr>
              <a:t>نکته</a:t>
            </a:r>
            <a:r>
              <a:rPr lang="fa-IR" sz="2000" dirty="0">
                <a:solidFill>
                  <a:prstClr val="black"/>
                </a:solidFill>
                <a:cs typeface="B Yagut" panose="00000400000000000000" pitchFamily="2" charset="-78"/>
              </a:rPr>
              <a:t> </a:t>
            </a:r>
            <a:r>
              <a:rPr lang="fa-IR" dirty="0">
                <a:cs typeface="B Yagut" panose="00000400000000000000" pitchFamily="2" charset="-78"/>
              </a:rPr>
              <a:t>:</a:t>
            </a:r>
          </a:p>
        </p:txBody>
      </p:sp>
      <p:pic>
        <p:nvPicPr>
          <p:cNvPr id="2" name="Picture 1"/>
          <p:cNvPicPr>
            <a:picLocks noChangeAspect="1"/>
          </p:cNvPicPr>
          <p:nvPr/>
        </p:nvPicPr>
        <p:blipFill>
          <a:blip r:embed="rId4"/>
          <a:stretch>
            <a:fillRect/>
          </a:stretch>
        </p:blipFill>
        <p:spPr>
          <a:xfrm>
            <a:off x="1259633" y="3212976"/>
            <a:ext cx="6076951" cy="276225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64822331"/>
      </p:ext>
    </p:extLst>
  </p:cSld>
  <p:clrMapOvr>
    <a:masterClrMapping/>
  </p:clrMapOvr>
  <mc:AlternateContent xmlns:mc="http://schemas.openxmlformats.org/markup-compatibility/2006" xmlns:p14="http://schemas.microsoft.com/office/powerpoint/2010/main">
    <mc:Choice Requires="p14">
      <p:transition spd="slow" p14:dur="2000" advTm="15942"/>
    </mc:Choice>
    <mc:Fallback xmlns="">
      <p:transition spd="slow" advTm="15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45175" y="694285"/>
            <a:ext cx="2894574" cy="477054"/>
          </a:xfrm>
          <a:prstGeom prst="rect">
            <a:avLst/>
          </a:prstGeom>
        </p:spPr>
        <p:txBody>
          <a:bodyPr wrap="none">
            <a:spAutoFit/>
          </a:bodyPr>
          <a:lstStyle/>
          <a:p>
            <a:pPr marL="457200" indent="-457200" algn="just" rtl="1" hangingPunct="0">
              <a:buFont typeface="Arial" panose="020B0604020202020204" pitchFamily="34" charset="0"/>
              <a:buChar char="•"/>
            </a:pPr>
            <a:r>
              <a:rPr lang="en-US" sz="2500" b="1" dirty="0" smtClean="0">
                <a:cs typeface="B Yagut" panose="00000400000000000000" pitchFamily="2" charset="-78"/>
              </a:rPr>
              <a:t>: </a:t>
            </a:r>
            <a:r>
              <a:rPr lang="en-US" sz="2500" b="1" dirty="0">
                <a:cs typeface="B Yagut" panose="00000400000000000000" pitchFamily="2" charset="-78"/>
              </a:rPr>
              <a:t>Picture Position</a:t>
            </a:r>
          </a:p>
        </p:txBody>
      </p:sp>
      <p:grpSp>
        <p:nvGrpSpPr>
          <p:cNvPr id="5" name="Group 4"/>
          <p:cNvGrpSpPr/>
          <p:nvPr/>
        </p:nvGrpSpPr>
        <p:grpSpPr>
          <a:xfrm>
            <a:off x="320518" y="3861049"/>
            <a:ext cx="4339988" cy="2576551"/>
            <a:chOff x="1475656" y="1340767"/>
            <a:chExt cx="4935560" cy="3008599"/>
          </a:xfrm>
        </p:grpSpPr>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8609" t="5944" r="7938" b="6616"/>
            <a:stretch/>
          </p:blipFill>
          <p:spPr bwMode="auto">
            <a:xfrm>
              <a:off x="3491880" y="1340767"/>
              <a:ext cx="2919336" cy="3008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5656" y="2505372"/>
              <a:ext cx="2114550"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Rectangle 7"/>
          <p:cNvSpPr/>
          <p:nvPr/>
        </p:nvSpPr>
        <p:spPr>
          <a:xfrm>
            <a:off x="307566" y="1254841"/>
            <a:ext cx="8025349" cy="2400657"/>
          </a:xfrm>
          <a:prstGeom prst="rect">
            <a:avLst/>
          </a:prstGeom>
        </p:spPr>
        <p:txBody>
          <a:bodyPr wrap="square">
            <a:spAutoFit/>
          </a:bodyPr>
          <a:lstStyle/>
          <a:p>
            <a:pPr marL="342900" indent="-342900" algn="r" rtl="1">
              <a:buFont typeface="Wingdings" panose="05000000000000000000" pitchFamily="2" charset="2"/>
              <a:buChar char="ü"/>
            </a:pPr>
            <a:r>
              <a:rPr lang="ar-SA" sz="2500" dirty="0">
                <a:cs typeface="B Yagut" panose="00000400000000000000" pitchFamily="2" charset="-78"/>
              </a:rPr>
              <a:t>ﺗﺼﻮﻳﺮ اﻧﺘﺨﺎﺑﻲ ﺑﺮاي ﭘﺲ زﻣﻴﻨﻪ، ﺑﺎ اﻧﺪازه واﻗﻌﻲ آن، روي ﻣﻴﺰﻛﺎر ﻧﻤﺎﻳﺶ داده ﻣﻲ ﺷﻮد ﻛﻪ ﺑﺎﺗﻮﺟﻪ ﺑﻪ وﺿﻮح ﺗﺼﻮﻳﺮ ﺻﻔﺤﻪ ﻧﻤﺎﻳﺶ ﻣﻤﻜﻦ اﺳﺖ در ﺑﺎﻻ و ﭘﺎﻳﻴﻦ ﺗﺼﻮﻳﺮ ﻳﺎ ﭼﻬﺎر ﻃﺮف </a:t>
            </a:r>
            <a:r>
              <a:rPr lang="fa-IR" sz="2500" dirty="0">
                <a:cs typeface="B Yagut" panose="00000400000000000000" pitchFamily="2" charset="-78"/>
              </a:rPr>
              <a:t>و کل میزکار پوشانده نشود</a:t>
            </a:r>
            <a:r>
              <a:rPr lang="fa-IR" sz="2500" dirty="0" smtClean="0">
                <a:cs typeface="B Yagut" panose="00000400000000000000" pitchFamily="2" charset="-78"/>
              </a:rPr>
              <a:t>.</a:t>
            </a:r>
          </a:p>
          <a:p>
            <a:pPr marL="342900" indent="-342900" algn="r" rtl="1">
              <a:buFont typeface="Wingdings" panose="05000000000000000000" pitchFamily="2" charset="2"/>
              <a:buChar char="ü"/>
            </a:pPr>
            <a:r>
              <a:rPr lang="fa-IR" sz="2500" dirty="0" smtClean="0">
                <a:cs typeface="B Yagut" panose="00000400000000000000" pitchFamily="2" charset="-78"/>
              </a:rPr>
              <a:t> </a:t>
            </a:r>
            <a:r>
              <a:rPr lang="fa-IR" sz="2500" dirty="0">
                <a:cs typeface="B Yagut" panose="00000400000000000000" pitchFamily="2" charset="-78"/>
              </a:rPr>
              <a:t>در این قسمت می توانید موقعیت نمایش تصاویر پس زمینه را مشخص کنید که شامل</a:t>
            </a:r>
            <a:r>
              <a:rPr lang="ar-SA" sz="2500" dirty="0">
                <a:cs typeface="B Yagut" panose="00000400000000000000" pitchFamily="2" charset="-78"/>
              </a:rPr>
              <a:t> ﺷﺎﻣﻞ ﺣﺎﻟﺖ ﻫﺎي زﻳﺮ اﺳﺖ (ﺷﻜﻞ‏٢ -٩)</a:t>
            </a:r>
            <a:endParaRPr lang="fa-IR" sz="2500" dirty="0">
              <a:cs typeface="B Yagut" panose="00000400000000000000" pitchFamily="2" charset="-78"/>
            </a:endParaRPr>
          </a:p>
        </p:txBody>
      </p:sp>
      <p:sp>
        <p:nvSpPr>
          <p:cNvPr id="10" name="Content Placeholder 6"/>
          <p:cNvSpPr txBox="1">
            <a:spLocks/>
          </p:cNvSpPr>
          <p:nvPr/>
        </p:nvSpPr>
        <p:spPr>
          <a:xfrm>
            <a:off x="4660507" y="5373217"/>
            <a:ext cx="3672408" cy="561161"/>
          </a:xfrm>
          <a:prstGeom prst="rect">
            <a:avLst/>
          </a:prstGeom>
          <a:ln w="25400" cap="flat" cmpd="sng" algn="ctr">
            <a:solidFill>
              <a:schemeClr val="bg1"/>
            </a:solidFill>
            <a:prstDash val="solid"/>
          </a:ln>
        </p:spPr>
        <p:style>
          <a:lnRef idx="2">
            <a:schemeClr val="dk1"/>
          </a:lnRef>
          <a:fillRef idx="1">
            <a:schemeClr val="lt1"/>
          </a:fillRef>
          <a:effectRef idx="0">
            <a:schemeClr val="dk1"/>
          </a:effectRef>
          <a:fontRef idx="minor">
            <a:schemeClr val="dk1"/>
          </a:fontRef>
        </p:style>
        <p:txBody>
          <a:bodyPr rtlCol="0" anchor="ct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lgn="ctr" rtl="1">
              <a:buNone/>
            </a:pPr>
            <a:r>
              <a:rPr lang="ar-SA" sz="1600" b="1" dirty="0" smtClean="0">
                <a:cs typeface="B Yagut" panose="00000400000000000000" pitchFamily="2" charset="-78"/>
              </a:rPr>
              <a:t>ﺷﻜﻞ‏ </a:t>
            </a:r>
            <a:r>
              <a:rPr lang="fa-IR" sz="1600" b="1" dirty="0" smtClean="0">
                <a:cs typeface="B Yagut" panose="00000400000000000000" pitchFamily="2" charset="-78"/>
              </a:rPr>
              <a:t>2-9- تعیین موقعیت نمایش تصاویر </a:t>
            </a:r>
          </a:p>
          <a:p>
            <a:pPr marL="0" indent="0" algn="ctr" rtl="1">
              <a:buNone/>
            </a:pPr>
            <a:r>
              <a:rPr lang="fa-IR" sz="1600" b="1" dirty="0" smtClean="0">
                <a:cs typeface="B Yagut" panose="00000400000000000000" pitchFamily="2" charset="-78"/>
              </a:rPr>
              <a:t>پس زمینه </a:t>
            </a:r>
            <a:endParaRPr lang="en-AU" sz="1600" b="1" dirty="0"/>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2438377"/>
      </p:ext>
    </p:extLst>
  </p:cSld>
  <p:clrMapOvr>
    <a:masterClrMapping/>
  </p:clrMapOvr>
  <mc:AlternateContent xmlns:mc="http://schemas.openxmlformats.org/markup-compatibility/2006" xmlns:p14="http://schemas.microsoft.com/office/powerpoint/2010/main">
    <mc:Choice Requires="p14">
      <p:transition spd="slow" p14:dur="2000" advTm="133007"/>
    </mc:Choice>
    <mc:Fallback xmlns="">
      <p:transition spd="slow" advTm="133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5536" y="620688"/>
            <a:ext cx="8496944" cy="1631216"/>
          </a:xfrm>
          <a:prstGeom prst="rect">
            <a:avLst/>
          </a:prstGeom>
          <a:noFill/>
        </p:spPr>
        <p:txBody>
          <a:bodyPr wrap="square" rtlCol="0">
            <a:spAutoFit/>
          </a:bodyPr>
          <a:lstStyle/>
          <a:p>
            <a:pPr marL="342900" indent="-342900" algn="r" rtl="1">
              <a:buFont typeface="Wingdings" panose="05000000000000000000" pitchFamily="2" charset="2"/>
              <a:buChar char="ü"/>
            </a:pPr>
            <a:r>
              <a:rPr lang="fa-IR" sz="2500" dirty="0">
                <a:cs typeface="B Yagut" panose="00000400000000000000" pitchFamily="2" charset="-78"/>
              </a:rPr>
              <a:t>در صورت انتخاب حالت</a:t>
            </a:r>
            <a:r>
              <a:rPr lang="en-US" sz="2500" dirty="0">
                <a:cs typeface="B Yagut" panose="00000400000000000000" pitchFamily="2" charset="-78"/>
              </a:rPr>
              <a:t> Fit  </a:t>
            </a:r>
            <a:r>
              <a:rPr lang="fa-IR" sz="2500" dirty="0">
                <a:cs typeface="B Yagut" panose="00000400000000000000" pitchFamily="2" charset="-78"/>
              </a:rPr>
              <a:t>یا </a:t>
            </a:r>
            <a:r>
              <a:rPr lang="en-US" sz="2500" dirty="0">
                <a:cs typeface="B Yagut" panose="00000400000000000000" pitchFamily="2" charset="-78"/>
              </a:rPr>
              <a:t>Center</a:t>
            </a:r>
            <a:r>
              <a:rPr lang="fa-IR" sz="2500" dirty="0">
                <a:cs typeface="B Yagut" panose="00000400000000000000" pitchFamily="2" charset="-78"/>
              </a:rPr>
              <a:t>که ممکن است تصویر کل میزکار را نپوشاند</a:t>
            </a:r>
            <a:r>
              <a:rPr lang="en-US" sz="2500" dirty="0">
                <a:cs typeface="B Yagut" panose="00000400000000000000" pitchFamily="2" charset="-78"/>
              </a:rPr>
              <a:t> </a:t>
            </a:r>
            <a:r>
              <a:rPr lang="fa-IR" sz="2500" dirty="0">
                <a:cs typeface="B Yagut" panose="00000400000000000000" pitchFamily="2" charset="-78"/>
              </a:rPr>
              <a:t>، </a:t>
            </a:r>
            <a:r>
              <a:rPr lang="en-US" sz="2500" dirty="0">
                <a:cs typeface="B Yagut" panose="00000400000000000000" pitchFamily="2" charset="-78"/>
              </a:rPr>
              <a:t>Change background color</a:t>
            </a:r>
            <a:r>
              <a:rPr lang="fa-IR" sz="2500" dirty="0">
                <a:cs typeface="B Yagut" panose="00000400000000000000" pitchFamily="2" charset="-78"/>
              </a:rPr>
              <a:t> زیر این قسمت نمایش داده شده که با انتخاب آن می توانید رنگ دلخواهی را برای پس زمینه اطراف مشخص کنید.</a:t>
            </a:r>
            <a:r>
              <a:rPr lang="ar-SA" sz="2500" dirty="0">
                <a:cs typeface="B Yagut" panose="00000400000000000000" pitchFamily="2" charset="-78"/>
              </a:rPr>
              <a:t> </a:t>
            </a:r>
            <a:r>
              <a:rPr lang="fa-IR" sz="2500" dirty="0">
                <a:cs typeface="B Yagut" panose="00000400000000000000" pitchFamily="2" charset="-78"/>
              </a:rPr>
              <a:t>(</a:t>
            </a:r>
            <a:r>
              <a:rPr lang="ar-SA" sz="2500" dirty="0" smtClean="0">
                <a:cs typeface="B Yagut" panose="00000400000000000000" pitchFamily="2" charset="-78"/>
              </a:rPr>
              <a:t>ﺷﻜﻞ </a:t>
            </a:r>
            <a:r>
              <a:rPr lang="ar-SA" sz="2500" dirty="0">
                <a:cs typeface="B Yagut" panose="00000400000000000000" pitchFamily="2" charset="-78"/>
              </a:rPr>
              <a:t>‏</a:t>
            </a:r>
            <a:r>
              <a:rPr lang="fa-IR" sz="2500" dirty="0" smtClean="0">
                <a:cs typeface="B Yagut" panose="00000400000000000000" pitchFamily="2" charset="-78"/>
              </a:rPr>
              <a:t>2-10)</a:t>
            </a:r>
            <a:endParaRPr lang="en-US" sz="2500" dirty="0">
              <a:cs typeface="B Yagut" panose="00000400000000000000" pitchFamily="2" charset="-78"/>
            </a:endParaRPr>
          </a:p>
        </p:txBody>
      </p:sp>
      <p:pic>
        <p:nvPicPr>
          <p:cNvPr id="61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884" r="-1082"/>
          <a:stretch/>
        </p:blipFill>
        <p:spPr bwMode="auto">
          <a:xfrm>
            <a:off x="827584" y="2420888"/>
            <a:ext cx="6192688" cy="38916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483768" y="6424872"/>
            <a:ext cx="2683747" cy="338554"/>
          </a:xfrm>
          <a:prstGeom prst="rect">
            <a:avLst/>
          </a:prstGeom>
        </p:spPr>
        <p:txBody>
          <a:bodyPr wrap="none">
            <a:spAutoFit/>
          </a:bodyPr>
          <a:lstStyle/>
          <a:p>
            <a:pPr algn="r" rtl="1"/>
            <a:r>
              <a:rPr lang="ar-SA" sz="1600" b="1" dirty="0">
                <a:cs typeface="B Yagut" panose="00000400000000000000" pitchFamily="2" charset="-78"/>
              </a:rPr>
              <a:t>ﺷﻜﻞ </a:t>
            </a:r>
            <a:r>
              <a:rPr lang="ar-SA" sz="1600" b="1" dirty="0" smtClean="0">
                <a:cs typeface="B Yagut" panose="00000400000000000000" pitchFamily="2" charset="-78"/>
              </a:rPr>
              <a:t>‏</a:t>
            </a:r>
            <a:r>
              <a:rPr lang="fa-IR" sz="1600" b="1" dirty="0" smtClean="0">
                <a:cs typeface="B Yagut" panose="00000400000000000000" pitchFamily="2" charset="-78"/>
              </a:rPr>
              <a:t>2-10-</a:t>
            </a:r>
            <a:r>
              <a:rPr lang="ar-SA" sz="1600" b="1" dirty="0" smtClean="0">
                <a:cs typeface="B Yagut" panose="00000400000000000000" pitchFamily="2" charset="-78"/>
              </a:rPr>
              <a:t>  ﺗﻐﻴﻴﺮ </a:t>
            </a:r>
            <a:r>
              <a:rPr lang="ar-SA" sz="1600" b="1" dirty="0">
                <a:cs typeface="B Yagut" panose="00000400000000000000" pitchFamily="2" charset="-78"/>
              </a:rPr>
              <a:t>رﻧﮓ ﭘﺲ زﻣﻴﻨﻪ</a:t>
            </a:r>
            <a:endParaRPr lang="en-US" sz="1600" dirty="0">
              <a:cs typeface="B Yagut" panose="00000400000000000000" pitchFamily="2" charset="-78"/>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05248586"/>
      </p:ext>
    </p:extLst>
  </p:cSld>
  <p:clrMapOvr>
    <a:masterClrMapping/>
  </p:clrMapOvr>
  <mc:AlternateContent xmlns:mc="http://schemas.openxmlformats.org/markup-compatibility/2006" xmlns:p14="http://schemas.microsoft.com/office/powerpoint/2010/main">
    <mc:Choice Requires="p14">
      <p:transition spd="slow" p14:dur="2000" advTm="19804"/>
    </mc:Choice>
    <mc:Fallback xmlns="">
      <p:transition spd="slow" advTm="19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مشخصات سند</a:t>
            </a:r>
            <a:endParaRPr lang="fa-IR" dirty="0"/>
          </a:p>
        </p:txBody>
      </p:sp>
      <p:sp>
        <p:nvSpPr>
          <p:cNvPr id="3" name="Content Placeholder 2"/>
          <p:cNvSpPr>
            <a:spLocks noGrp="1"/>
          </p:cNvSpPr>
          <p:nvPr>
            <p:ph idx="1"/>
          </p:nvPr>
        </p:nvSpPr>
        <p:spPr>
          <a:xfrm>
            <a:off x="5496061" y="2226469"/>
            <a:ext cx="3190740" cy="1994619"/>
          </a:xfrm>
        </p:spPr>
        <p:txBody>
          <a:bodyPr>
            <a:normAutofit fontScale="92500"/>
          </a:bodyPr>
          <a:lstStyle/>
          <a:p>
            <a:pPr algn="r" rtl="1"/>
            <a:r>
              <a:rPr lang="fa-IR" sz="1500" b="1" dirty="0">
                <a:cs typeface="B Yagut" panose="00000400000000000000" pitchFamily="2" charset="-78"/>
              </a:rPr>
              <a:t> مشخصات بسته آموزشی :                     </a:t>
            </a:r>
          </a:p>
          <a:p>
            <a:pPr algn="r" rtl="1"/>
            <a:r>
              <a:rPr lang="fa-IR" sz="1500" b="1" dirty="0">
                <a:cs typeface="B Yagut" panose="00000400000000000000" pitchFamily="2" charset="-78"/>
              </a:rPr>
              <a:t>حیطه درس: </a:t>
            </a:r>
          </a:p>
          <a:p>
            <a:pPr algn="r" rtl="1"/>
            <a:r>
              <a:rPr lang="fa-IR" sz="1500" b="1" dirty="0">
                <a:cs typeface="B Yagut" panose="00000400000000000000" pitchFamily="2" charset="-78"/>
              </a:rPr>
              <a:t>تاریخ آخرین بازنگری :1399/2/11</a:t>
            </a:r>
          </a:p>
          <a:p>
            <a:pPr algn="r" rtl="1"/>
            <a:r>
              <a:rPr lang="fa-IR" sz="1500" b="1" dirty="0">
                <a:cs typeface="B Yagut" panose="00000400000000000000" pitchFamily="2" charset="-78"/>
              </a:rPr>
              <a:t>نوبت تهیه : 1</a:t>
            </a:r>
          </a:p>
          <a:p>
            <a:pPr algn="r" rtl="1"/>
            <a:r>
              <a:rPr lang="fa-IR" sz="1500" b="1" dirty="0">
                <a:cs typeface="B Yagut" panose="00000400000000000000" pitchFamily="2" charset="-78"/>
              </a:rPr>
              <a:t>نام فایل:  </a:t>
            </a:r>
            <a:endParaRPr lang="en-US" sz="1500" b="1" dirty="0">
              <a:cs typeface="B Yagut" panose="00000400000000000000" pitchFamily="2" charset="-78"/>
            </a:endParaRPr>
          </a:p>
          <a:p>
            <a:pPr marL="0" indent="0">
              <a:buNone/>
            </a:pPr>
            <a:r>
              <a:rPr lang="en-US" sz="1575" b="1" dirty="0" smtClean="0">
                <a:cs typeface="B Yagut" panose="00000400000000000000" pitchFamily="2" charset="-78"/>
              </a:rPr>
              <a:t>CO-</a:t>
            </a:r>
            <a:r>
              <a:rPr lang="en-US" sz="1575" b="1" dirty="0" err="1" smtClean="0">
                <a:cs typeface="B Yagut" panose="00000400000000000000" pitchFamily="2" charset="-78"/>
              </a:rPr>
              <a:t>fasle</a:t>
            </a:r>
            <a:r>
              <a:rPr lang="fa-IR" sz="1575" b="1" dirty="0" smtClean="0">
                <a:cs typeface="B Yagut" panose="00000400000000000000" pitchFamily="2" charset="-78"/>
              </a:rPr>
              <a:t>2</a:t>
            </a:r>
            <a:r>
              <a:rPr lang="en-US" sz="1575" b="1" dirty="0" smtClean="0">
                <a:cs typeface="B Yagut" panose="00000400000000000000" pitchFamily="2" charset="-78"/>
              </a:rPr>
              <a:t>-</a:t>
            </a:r>
            <a:r>
              <a:rPr lang="en-US" sz="1575" b="1" dirty="0" err="1" smtClean="0">
                <a:cs typeface="B Yagut" panose="00000400000000000000" pitchFamily="2" charset="-78"/>
              </a:rPr>
              <a:t>tavanai</a:t>
            </a:r>
            <a:r>
              <a:rPr lang="en-US" sz="1575" b="1" dirty="0" smtClean="0">
                <a:cs typeface="B Yagut" panose="00000400000000000000" pitchFamily="2" charset="-78"/>
              </a:rPr>
              <a:t>  </a:t>
            </a:r>
            <a:r>
              <a:rPr lang="en-US" sz="1575" b="1" dirty="0" err="1" smtClean="0">
                <a:cs typeface="B Yagut" panose="00000400000000000000" pitchFamily="2" charset="-78"/>
              </a:rPr>
              <a:t>tanzim</a:t>
            </a:r>
            <a:r>
              <a:rPr lang="en-US" sz="1575" b="1" dirty="0" smtClean="0">
                <a:cs typeface="B Yagut" panose="00000400000000000000" pitchFamily="2" charset="-78"/>
              </a:rPr>
              <a:t> </a:t>
            </a:r>
            <a:r>
              <a:rPr lang="en-US" sz="1575" b="1" dirty="0" err="1" smtClean="0">
                <a:cs typeface="B Yagut" panose="00000400000000000000" pitchFamily="2" charset="-78"/>
              </a:rPr>
              <a:t>khososeyat</a:t>
            </a:r>
            <a:r>
              <a:rPr lang="en-US" sz="1575" b="1" dirty="0" smtClean="0">
                <a:cs typeface="B Yagut" panose="00000400000000000000" pitchFamily="2" charset="-78"/>
              </a:rPr>
              <a:t> </a:t>
            </a:r>
            <a:r>
              <a:rPr lang="en-US" sz="1575" b="1" dirty="0" err="1" smtClean="0">
                <a:cs typeface="B Yagut" panose="00000400000000000000" pitchFamily="2" charset="-78"/>
              </a:rPr>
              <a:t>safhe</a:t>
            </a:r>
            <a:r>
              <a:rPr lang="en-US" sz="1575" b="1" dirty="0" smtClean="0">
                <a:cs typeface="B Yagut" panose="00000400000000000000" pitchFamily="2" charset="-78"/>
              </a:rPr>
              <a:t> </a:t>
            </a:r>
            <a:r>
              <a:rPr lang="en-US" sz="1575" b="1" dirty="0" err="1" smtClean="0">
                <a:cs typeface="B Yagut" panose="00000400000000000000" pitchFamily="2" charset="-78"/>
              </a:rPr>
              <a:t>nemayesh</a:t>
            </a:r>
            <a:r>
              <a:rPr lang="en-US" sz="1575" b="1" dirty="0" smtClean="0">
                <a:cs typeface="B Yagut" panose="00000400000000000000" pitchFamily="2" charset="-78"/>
              </a:rPr>
              <a:t> </a:t>
            </a:r>
            <a:r>
              <a:rPr lang="en-US" sz="1575" b="1" dirty="0" err="1" smtClean="0">
                <a:cs typeface="B Yagut" panose="00000400000000000000" pitchFamily="2" charset="-78"/>
              </a:rPr>
              <a:t>va</a:t>
            </a:r>
            <a:r>
              <a:rPr lang="en-US" sz="1575" b="1" dirty="0" smtClean="0">
                <a:cs typeface="B Yagut" panose="00000400000000000000" pitchFamily="2" charset="-78"/>
              </a:rPr>
              <a:t> desktab-edi1 </a:t>
            </a:r>
            <a:endParaRPr lang="en-US" sz="1500" b="1" dirty="0">
              <a:cs typeface="B Yagut" panose="00000400000000000000" pitchFamily="2" charset="-78"/>
            </a:endParaRPr>
          </a:p>
        </p:txBody>
      </p:sp>
      <p:sp>
        <p:nvSpPr>
          <p:cNvPr id="4" name="Content Placeholder 2"/>
          <p:cNvSpPr txBox="1">
            <a:spLocks/>
          </p:cNvSpPr>
          <p:nvPr/>
        </p:nvSpPr>
        <p:spPr>
          <a:xfrm>
            <a:off x="2171701" y="2226470"/>
            <a:ext cx="2752419" cy="621814"/>
          </a:xfrm>
          <a:prstGeom prst="rect">
            <a:avLst/>
          </a:prstGeom>
        </p:spPr>
        <p:txBody>
          <a:bodyPr vert="horz" lIns="68580" tIns="34290" rIns="68580" bIns="3429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a-IR" sz="1500" dirty="0">
                <a:cs typeface="B Yagut" panose="00000400000000000000" pitchFamily="2" charset="-78"/>
              </a:rPr>
              <a:t>مشخصات مدرس </a:t>
            </a:r>
          </a:p>
          <a:p>
            <a:r>
              <a:rPr lang="fa-IR" sz="1500" dirty="0">
                <a:cs typeface="B Yagut" panose="00000400000000000000" pitchFamily="2" charset="-78"/>
              </a:rPr>
              <a:t>تصویر پرسنلی </a:t>
            </a:r>
          </a:p>
        </p:txBody>
      </p:sp>
      <p:sp>
        <p:nvSpPr>
          <p:cNvPr id="5" name="Content Placeholder 2"/>
          <p:cNvSpPr txBox="1">
            <a:spLocks/>
          </p:cNvSpPr>
          <p:nvPr/>
        </p:nvSpPr>
        <p:spPr>
          <a:xfrm>
            <a:off x="628652" y="3513265"/>
            <a:ext cx="4470603" cy="1890176"/>
          </a:xfrm>
          <a:prstGeom prst="rect">
            <a:avLst/>
          </a:prstGeom>
        </p:spPr>
        <p:txBody>
          <a:bodyPr vert="horz" lIns="68580" tIns="34290" rIns="68580" bIns="3429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a-IR" sz="1500" dirty="0">
                <a:cs typeface="B Yagut" panose="00000400000000000000" pitchFamily="2" charset="-78"/>
              </a:rPr>
              <a:t>نام ونام خانوادگی مدرس: افسانه میرزاخانی </a:t>
            </a:r>
          </a:p>
          <a:p>
            <a:r>
              <a:rPr lang="fa-IR" sz="1500" dirty="0">
                <a:cs typeface="B Yagut" panose="00000400000000000000" pitchFamily="2" charset="-78"/>
              </a:rPr>
              <a:t>مدرک تحصیلی :کارشناسی ارشد مهندسی محیط زیست ( آب و فاضلاب ) -</a:t>
            </a:r>
            <a:r>
              <a:rPr lang="en-US" sz="1500" dirty="0">
                <a:cs typeface="B Yagut" panose="00000400000000000000" pitchFamily="2" charset="-78"/>
              </a:rPr>
              <a:t>MPH</a:t>
            </a:r>
            <a:endParaRPr lang="fa-IR" sz="1500" dirty="0">
              <a:cs typeface="B Yagut" panose="00000400000000000000" pitchFamily="2" charset="-78"/>
            </a:endParaRPr>
          </a:p>
          <a:p>
            <a:r>
              <a:rPr lang="fa-IR" sz="1500" dirty="0">
                <a:cs typeface="B Yagut" panose="00000400000000000000" pitchFamily="2" charset="-78"/>
              </a:rPr>
              <a:t>موقعیت اشتغال سازمانی مدرس: مربی مرکز آموزش بهورزی</a:t>
            </a:r>
          </a:p>
          <a:p>
            <a:pPr marL="0" indent="0">
              <a:buNone/>
            </a:pPr>
            <a:r>
              <a:rPr lang="fa-IR" sz="1500" dirty="0">
                <a:cs typeface="B Yagut" panose="00000400000000000000" pitchFamily="2" charset="-78"/>
              </a:rPr>
              <a:t>   شهرستان ساری ، دانشگاه علوم پزشکی مازندران </a:t>
            </a:r>
          </a:p>
          <a:p>
            <a:endParaRPr lang="fa-IR" sz="2100" dirty="0"/>
          </a:p>
        </p:txBody>
      </p:sp>
      <p:pic>
        <p:nvPicPr>
          <p:cNvPr id="8" name="Picture 7"/>
          <p:cNvPicPr>
            <a:picLocks noChangeAspect="1"/>
          </p:cNvPicPr>
          <p:nvPr/>
        </p:nvPicPr>
        <p:blipFill>
          <a:blip r:embed="rId2"/>
          <a:stretch>
            <a:fillRect/>
          </a:stretch>
        </p:blipFill>
        <p:spPr>
          <a:xfrm>
            <a:off x="1763689" y="2060849"/>
            <a:ext cx="1355284" cy="1418137"/>
          </a:xfrm>
          <a:prstGeom prst="rect">
            <a:avLst/>
          </a:prstGeom>
        </p:spPr>
      </p:pic>
    </p:spTree>
    <p:extLst>
      <p:ext uri="{BB962C8B-B14F-4D97-AF65-F5344CB8AC3E}">
        <p14:creationId xmlns:p14="http://schemas.microsoft.com/office/powerpoint/2010/main" val="1570948905"/>
      </p:ext>
    </p:extLst>
  </p:cSld>
  <p:clrMapOvr>
    <a:masterClrMapping/>
  </p:clrMapOvr>
  <mc:AlternateContent xmlns:mc="http://schemas.openxmlformats.org/markup-compatibility/2006" xmlns:p14="http://schemas.microsoft.com/office/powerpoint/2010/main">
    <mc:Choice Requires="p14">
      <p:transition spd="slow" p14:dur="2000" advTm="536"/>
    </mc:Choice>
    <mc:Fallback xmlns="">
      <p:transition spd="slow" advTm="536"/>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0048" t="48249" r="40854"/>
          <a:stretch/>
        </p:blipFill>
        <p:spPr bwMode="auto">
          <a:xfrm>
            <a:off x="683569" y="3789041"/>
            <a:ext cx="4458687" cy="26768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539552" y="331490"/>
            <a:ext cx="7941542" cy="2831544"/>
          </a:xfrm>
          <a:prstGeom prst="rect">
            <a:avLst/>
          </a:prstGeom>
        </p:spPr>
        <p:txBody>
          <a:bodyPr wrap="square">
            <a:spAutoFit/>
          </a:bodyPr>
          <a:lstStyle/>
          <a:p>
            <a:pPr algn="r" rtl="1"/>
            <a:endParaRPr lang="en-US" sz="2500" dirty="0">
              <a:cs typeface="B Yagut" panose="00000400000000000000" pitchFamily="2" charset="-78"/>
            </a:endParaRPr>
          </a:p>
          <a:p>
            <a:pPr marL="342900" indent="-342900" algn="r" rtl="1">
              <a:buFont typeface="Arial" panose="020B0604020202020204" pitchFamily="34" charset="0"/>
              <a:buChar char="•"/>
            </a:pPr>
            <a:r>
              <a:rPr lang="en-US" sz="2500" b="1" dirty="0">
                <a:cs typeface="B Yagut" panose="00000400000000000000" pitchFamily="2" charset="-78"/>
              </a:rPr>
              <a:t>: Change picture </a:t>
            </a:r>
            <a:r>
              <a:rPr lang="en-US" sz="2500" b="1" dirty="0" smtClean="0">
                <a:cs typeface="B Yagut" panose="00000400000000000000" pitchFamily="2" charset="-78"/>
              </a:rPr>
              <a:t>ever</a:t>
            </a:r>
            <a:r>
              <a:rPr lang="fa-IR" sz="2500" dirty="0" smtClean="0">
                <a:cs typeface="B Yagut" panose="00000400000000000000" pitchFamily="2" charset="-78"/>
              </a:rPr>
              <a:t>در </a:t>
            </a:r>
            <a:r>
              <a:rPr lang="fa-IR" sz="2500" dirty="0">
                <a:cs typeface="B Yagut" panose="00000400000000000000" pitchFamily="2" charset="-78"/>
              </a:rPr>
              <a:t>اﻳﻦ ﻗﺴﻤﺖ ﻣﻲ ﺗﻮاﻧﻴﺪ زﻣﺎن </a:t>
            </a:r>
            <a:r>
              <a:rPr lang="fa-IR" sz="2500" dirty="0" smtClean="0">
                <a:cs typeface="B Yagut" panose="00000400000000000000" pitchFamily="2" charset="-78"/>
              </a:rPr>
              <a:t>ﺗﻐﻴﻴﺮتصاویر  </a:t>
            </a:r>
            <a:r>
              <a:rPr lang="fa-IR" sz="2500" dirty="0">
                <a:cs typeface="B Yagut" panose="00000400000000000000" pitchFamily="2" charset="-78"/>
              </a:rPr>
              <a:t>ﭘﺲ زﻣﻴﻨﻪ را ﻣﺸﺨﺺ ﻛﻨﻴﺪﻛﻪ ﻣﻲ ﺗﻮاﻧﺪاز ١٠ ﺛﺎﻧﻴﻪ ﺗﺎ ﻳﻚ روز ﺗﻨﻈﻴﻢ ﺷﻮد</a:t>
            </a:r>
            <a:r>
              <a:rPr lang="fa-IR" sz="2500" dirty="0" smtClean="0">
                <a:cs typeface="B Yagut" panose="00000400000000000000" pitchFamily="2" charset="-78"/>
              </a:rPr>
              <a:t>. زﻣﺎن </a:t>
            </a:r>
            <a:r>
              <a:rPr lang="fa-IR" sz="2500" dirty="0">
                <a:cs typeface="B Yagut" panose="00000400000000000000" pitchFamily="2" charset="-78"/>
              </a:rPr>
              <a:t>ﭘﻴﺶ </a:t>
            </a:r>
            <a:r>
              <a:rPr lang="fa-IR" sz="2500" dirty="0" smtClean="0">
                <a:cs typeface="B Yagut" panose="00000400000000000000" pitchFamily="2" charset="-78"/>
              </a:rPr>
              <a:t>ﻓﺮض </a:t>
            </a:r>
            <a:r>
              <a:rPr lang="fa-IR" sz="2500" dirty="0">
                <a:cs typeface="B Yagut" panose="00000400000000000000" pitchFamily="2" charset="-78"/>
              </a:rPr>
              <a:t>، ٣٠ دﻗﻴﻘﻪ اﺳﺖ، ﻳﻌﻨﻲ ﻫﺮ ٣٠ دﻗﻴﻘﻪ ﻳﻚ ﺑﺎر ﺗﺼﻮﻳﺮ ﭘﺲ زﻣﻴﻨﻪ ﻋﻮض ﺷﻮد.</a:t>
            </a:r>
          </a:p>
          <a:p>
            <a:pPr marL="342900" indent="-342900" algn="r" rtl="1">
              <a:buFont typeface="Arial" panose="020B0604020202020204" pitchFamily="34" charset="0"/>
              <a:buChar char="•"/>
            </a:pPr>
            <a:r>
              <a:rPr lang="fa-IR" sz="2500" b="1" dirty="0" smtClean="0">
                <a:cs typeface="B Yagut" panose="00000400000000000000" pitchFamily="2" charset="-78"/>
              </a:rPr>
              <a:t> </a:t>
            </a:r>
            <a:r>
              <a:rPr lang="en-US" sz="2500" b="1" dirty="0" smtClean="0">
                <a:cs typeface="B Yagut" panose="00000400000000000000" pitchFamily="2" charset="-78"/>
              </a:rPr>
              <a:t>: Shuffle </a:t>
            </a:r>
            <a:r>
              <a:rPr lang="fa-IR" sz="2500" b="1" dirty="0" smtClean="0">
                <a:cs typeface="B Yagut" panose="00000400000000000000" pitchFamily="2" charset="-78"/>
              </a:rPr>
              <a:t>  </a:t>
            </a:r>
            <a:r>
              <a:rPr lang="ar-SA" sz="2500" dirty="0" smtClean="0">
                <a:cs typeface="B Yagut" panose="00000400000000000000" pitchFamily="2" charset="-78"/>
              </a:rPr>
              <a:t>اﻧﺘﺨﺎب </a:t>
            </a:r>
            <a:r>
              <a:rPr lang="ar-SA" sz="2500" dirty="0">
                <a:cs typeface="B Yagut" panose="00000400000000000000" pitchFamily="2" charset="-78"/>
              </a:rPr>
              <a:t>اﻳﻦ ﮔﺰﻳﻨﻪ ﺑﺎﻋﺚ ﻧﻤﺎﻳﺶ ﺗﺼﺎوﻳﺮ اﻧﺘﺨﺎﺑﻲ </a:t>
            </a:r>
            <a:r>
              <a:rPr lang="ar-SA" sz="2500" dirty="0" smtClean="0">
                <a:cs typeface="B Yagut" panose="00000400000000000000" pitchFamily="2" charset="-78"/>
              </a:rPr>
              <a:t>ﺑﻪ</a:t>
            </a:r>
            <a:r>
              <a:rPr lang="fa-IR" sz="2500" smtClean="0">
                <a:cs typeface="B Yagut" panose="00000400000000000000" pitchFamily="2" charset="-78"/>
              </a:rPr>
              <a:t>صورت </a:t>
            </a:r>
            <a:r>
              <a:rPr lang="ar-SA" sz="2500" dirty="0" smtClean="0">
                <a:cs typeface="B Yagut" panose="00000400000000000000" pitchFamily="2" charset="-78"/>
              </a:rPr>
              <a:t>ﺗﺼﺎدﻓﻲ </a:t>
            </a:r>
            <a:r>
              <a:rPr lang="ar-SA" sz="2500" dirty="0">
                <a:cs typeface="B Yagut" panose="00000400000000000000" pitchFamily="2" charset="-78"/>
              </a:rPr>
              <a:t>و ﺑﺪون ﻧﻈﻢ ﻣﻲ ﺷﻮد</a:t>
            </a:r>
            <a:r>
              <a:rPr lang="ar-SA" sz="2800" dirty="0">
                <a:cs typeface="B Yagut" panose="00000400000000000000" pitchFamily="2" charset="-78"/>
              </a:rPr>
              <a:t>.</a:t>
            </a:r>
            <a:endParaRPr lang="fa-IR" sz="2800" dirty="0">
              <a:cs typeface="B Yagut" panose="00000400000000000000" pitchFamily="2" charset="-78"/>
            </a:endParaRPr>
          </a:p>
        </p:txBody>
      </p:sp>
      <p:sp>
        <p:nvSpPr>
          <p:cNvPr id="3" name="Rectangle 2"/>
          <p:cNvSpPr/>
          <p:nvPr/>
        </p:nvSpPr>
        <p:spPr>
          <a:xfrm>
            <a:off x="6185274" y="5733257"/>
            <a:ext cx="2295820" cy="584775"/>
          </a:xfrm>
          <a:prstGeom prst="rect">
            <a:avLst/>
          </a:prstGeom>
        </p:spPr>
        <p:txBody>
          <a:bodyPr wrap="none">
            <a:spAutoFit/>
          </a:bodyPr>
          <a:lstStyle/>
          <a:p>
            <a:pPr algn="r" rtl="1"/>
            <a:r>
              <a:rPr lang="ar-SA" sz="1600" b="1" dirty="0">
                <a:cs typeface="B Yagut" panose="00000400000000000000" pitchFamily="2" charset="-78"/>
              </a:rPr>
              <a:t>ﺷﻜﻞ ‏</a:t>
            </a:r>
            <a:r>
              <a:rPr lang="fa-IR" sz="1600" b="1" dirty="0" smtClean="0">
                <a:cs typeface="B Yagut" panose="00000400000000000000" pitchFamily="2" charset="-78"/>
              </a:rPr>
              <a:t>2-11-</a:t>
            </a:r>
            <a:r>
              <a:rPr lang="ar-SA" sz="1600" b="1" dirty="0" smtClean="0">
                <a:cs typeface="B Yagut" panose="00000400000000000000" pitchFamily="2" charset="-78"/>
              </a:rPr>
              <a:t>  </a:t>
            </a:r>
            <a:r>
              <a:rPr lang="fa-IR" sz="1600" b="1" dirty="0" smtClean="0">
                <a:cs typeface="B Yagut" panose="00000400000000000000" pitchFamily="2" charset="-78"/>
              </a:rPr>
              <a:t>نمایش تصاویر </a:t>
            </a:r>
          </a:p>
          <a:p>
            <a:pPr algn="ctr" rtl="1"/>
            <a:r>
              <a:rPr lang="fa-IR" sz="1600" b="1" dirty="0" smtClean="0">
                <a:cs typeface="B Yagut" panose="00000400000000000000" pitchFamily="2" charset="-78"/>
              </a:rPr>
              <a:t>بصورت تصادفی</a:t>
            </a:r>
            <a:endParaRPr lang="en-US" sz="1600"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23101892"/>
      </p:ext>
    </p:extLst>
  </p:cSld>
  <p:clrMapOvr>
    <a:masterClrMapping/>
  </p:clrMapOvr>
  <mc:AlternateContent xmlns:mc="http://schemas.openxmlformats.org/markup-compatibility/2006" xmlns:p14="http://schemas.microsoft.com/office/powerpoint/2010/main">
    <mc:Choice Requires="p14">
      <p:transition spd="slow" p14:dur="2000" advTm="32021"/>
    </mc:Choice>
    <mc:Fallback xmlns="">
      <p:transition spd="slow" advTm="32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130434"/>
            <a:ext cx="7620000" cy="1650495"/>
          </a:xfrm>
        </p:spPr>
        <p:txBody>
          <a:bodyPr>
            <a:normAutofit/>
          </a:bodyPr>
          <a:lstStyle/>
          <a:p>
            <a:pPr algn="just" rtl="1"/>
            <a:r>
              <a:rPr lang="en-US" sz="2000" dirty="0" smtClean="0">
                <a:cs typeface="B Yagut" panose="00000400000000000000" pitchFamily="2" charset="-78"/>
              </a:rPr>
              <a:t> </a:t>
            </a:r>
            <a:r>
              <a:rPr lang="ar-SA" sz="2500" dirty="0" smtClean="0">
                <a:cs typeface="B Yagut" panose="00000400000000000000" pitchFamily="2" charset="-78"/>
              </a:rPr>
              <a:t>ﺑﺮاي ﺗﻨﻈﻴﻢ رﻧﮓ ﺣﺎﺷﻴﻪ ﭘﻨﺠﺮه ﻫﺎ، ﻣﻨﻮي </a:t>
            </a:r>
            <a:r>
              <a:rPr lang="en-US" sz="2500" dirty="0" smtClean="0"/>
              <a:t>Start</a:t>
            </a:r>
            <a:r>
              <a:rPr lang="ar-SA" sz="2500" dirty="0" smtClean="0">
                <a:cs typeface="B Yagut" panose="00000400000000000000" pitchFamily="2" charset="-78"/>
              </a:rPr>
              <a:t> و ﻧﻮار وﻇﻴﻔﻪ، روي ﮔﺰﻳﻨﻪ </a:t>
            </a:r>
            <a:r>
              <a:rPr lang="en-US" sz="2500" dirty="0" smtClean="0"/>
              <a:t>Window Color</a:t>
            </a:r>
            <a:r>
              <a:rPr lang="ar-SA" sz="2500" dirty="0" smtClean="0">
                <a:cs typeface="B Yagut" panose="00000400000000000000" pitchFamily="2" charset="-78"/>
              </a:rPr>
              <a:t>در ﭘﻨﺠﺮه ﺧﺼﻮﺻﻴﺎت ﺻﻔﺤﻪ ﻧﻤﺎﻳﺶ ﻛﻠﻴﻚ ﻛﻨﻴﺪ. در اﻳﻦ ﭘﻨﺠﺮه ﻣﻲ ﺗﻮاﻧﻴﺪ رﻧﮓ، </a:t>
            </a:r>
            <a:r>
              <a:rPr lang="ar-SA" sz="2500" dirty="0">
                <a:cs typeface="B Yagut" panose="00000400000000000000" pitchFamily="2" charset="-78"/>
              </a:rPr>
              <a:t>ﺷﻔﺎﻓﻴﺖ</a:t>
            </a:r>
            <a:r>
              <a:rPr lang="ar-SA" sz="2500" dirty="0" smtClean="0">
                <a:cs typeface="B Yagut" panose="00000400000000000000" pitchFamily="2" charset="-78"/>
              </a:rPr>
              <a:t> و ﺷﺪت رﻧﮓ را ﺗﻨﻈﻴﻢ ﻛﻨﻴﺪ.</a:t>
            </a:r>
            <a:r>
              <a:rPr lang="ar-SA" sz="2500" b="1" dirty="0" smtClean="0"/>
              <a:t> </a:t>
            </a:r>
            <a:endParaRPr lang="fa-IR" sz="2500" dirty="0" smtClean="0">
              <a:cs typeface="B Yagut" panose="00000400000000000000" pitchFamily="2" charset="-78"/>
            </a:endParaRPr>
          </a:p>
          <a:p>
            <a:pPr algn="just" rtl="1"/>
            <a:endParaRPr lang="en-AU" sz="2000" dirty="0">
              <a:cs typeface="B Yagut" panose="00000400000000000000" pitchFamily="2" charset="-78"/>
            </a:endParaRPr>
          </a:p>
          <a:p>
            <a:pPr algn="just" rtl="1"/>
            <a:endParaRPr lang="en-AU" sz="2000" dirty="0">
              <a:cs typeface="B Yagut" panose="00000400000000000000" pitchFamily="2" charset="-78"/>
            </a:endParaRPr>
          </a:p>
          <a:p>
            <a:pPr algn="just"/>
            <a:endParaRPr lang="en-AU" sz="2000" dirty="0">
              <a:cs typeface="B Yagut" panose="00000400000000000000" pitchFamily="2" charset="-78"/>
            </a:endParaRPr>
          </a:p>
        </p:txBody>
      </p:sp>
      <p:sp>
        <p:nvSpPr>
          <p:cNvPr id="12" name="Rectangle 11"/>
          <p:cNvSpPr/>
          <p:nvPr/>
        </p:nvSpPr>
        <p:spPr>
          <a:xfrm>
            <a:off x="3960731" y="6021289"/>
            <a:ext cx="2987533" cy="72630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just" rtl="1"/>
            <a:r>
              <a:rPr lang="ar-SA" sz="1600" b="1" dirty="0" smtClean="0">
                <a:cs typeface="B Yagut" panose="00000400000000000000" pitchFamily="2" charset="-78"/>
              </a:rPr>
              <a:t>ﺷﻜﻞ</a:t>
            </a:r>
            <a:r>
              <a:rPr lang="fa-IR" sz="1600" b="1" dirty="0" smtClean="0">
                <a:cs typeface="B Yagut" panose="00000400000000000000" pitchFamily="2" charset="-78"/>
              </a:rPr>
              <a:t>2-12- </a:t>
            </a:r>
            <a:r>
              <a:rPr lang="ar-SA" sz="1600" b="1" dirty="0" smtClean="0">
                <a:cs typeface="B Yagut" panose="00000400000000000000" pitchFamily="2" charset="-78"/>
              </a:rPr>
              <a:t>ﭘﻨﺠﺮه </a:t>
            </a:r>
            <a:r>
              <a:rPr lang="ar-SA" sz="1600" b="1" dirty="0">
                <a:cs typeface="B Yagut" panose="00000400000000000000" pitchFamily="2" charset="-78"/>
              </a:rPr>
              <a:t>ﺗﻨﻈﻴﻢ رﻧﮓ</a:t>
            </a:r>
            <a:endParaRPr lang="en-AU" sz="1600" b="1" dirty="0">
              <a:cs typeface="B Yagut" panose="00000400000000000000" pitchFamily="2" charset="-78"/>
            </a:endParaRPr>
          </a:p>
          <a:p>
            <a:pPr algn="ctr"/>
            <a:endParaRPr lang="en-AU" b="1" dirty="0"/>
          </a:p>
        </p:txBody>
      </p:sp>
      <p:sp>
        <p:nvSpPr>
          <p:cNvPr id="2" name="Rectangle 1"/>
          <p:cNvSpPr/>
          <p:nvPr/>
        </p:nvSpPr>
        <p:spPr>
          <a:xfrm>
            <a:off x="6152945" y="644370"/>
            <a:ext cx="2036134" cy="584775"/>
          </a:xfrm>
          <a:prstGeom prst="rect">
            <a:avLst/>
          </a:prstGeom>
        </p:spPr>
        <p:txBody>
          <a:bodyPr wrap="none">
            <a:spAutoFit/>
          </a:bodyPr>
          <a:lstStyle/>
          <a:p>
            <a:pPr lvl="0" algn="just" rtl="1">
              <a:spcBef>
                <a:spcPct val="20000"/>
              </a:spcBef>
            </a:pPr>
            <a:r>
              <a:rPr lang="fa-IR" sz="3200" b="1" dirty="0">
                <a:solidFill>
                  <a:prstClr val="black"/>
                </a:solidFill>
                <a:cs typeface="B Yagut" panose="00000400000000000000" pitchFamily="2" charset="-78"/>
              </a:rPr>
              <a:t>6- </a:t>
            </a:r>
            <a:r>
              <a:rPr lang="ar-SA" sz="2500" b="1" dirty="0" smtClean="0">
                <a:cs typeface="B Yagut" panose="00000400000000000000" pitchFamily="2" charset="-78"/>
              </a:rPr>
              <a:t>ﺗﻨﻈﻴﻢ </a:t>
            </a:r>
            <a:r>
              <a:rPr lang="ar-SA" sz="2500" b="1" dirty="0">
                <a:cs typeface="B Yagut" panose="00000400000000000000" pitchFamily="2" charset="-78"/>
              </a:rPr>
              <a:t>رﻧﮓ </a:t>
            </a:r>
            <a:r>
              <a:rPr lang="ar-SA" sz="3200" b="1" dirty="0">
                <a:solidFill>
                  <a:prstClr val="black"/>
                </a:solidFill>
                <a:cs typeface="B Yagut" panose="00000400000000000000" pitchFamily="2" charset="-78"/>
              </a:rPr>
              <a:t>:</a:t>
            </a:r>
            <a:endParaRPr lang="en-AU" sz="3200" dirty="0">
              <a:solidFill>
                <a:prstClr val="black"/>
              </a:solidFill>
              <a:cs typeface="B Yagut" panose="00000400000000000000" pitchFamily="2" charset="-78"/>
            </a:endParaRPr>
          </a:p>
        </p:txBody>
      </p:sp>
      <p:grpSp>
        <p:nvGrpSpPr>
          <p:cNvPr id="4" name="Group 3"/>
          <p:cNvGrpSpPr/>
          <p:nvPr/>
        </p:nvGrpSpPr>
        <p:grpSpPr>
          <a:xfrm>
            <a:off x="395536" y="3103761"/>
            <a:ext cx="7006480" cy="3185544"/>
            <a:chOff x="395536" y="3103761"/>
            <a:chExt cx="7006480" cy="3185544"/>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103761"/>
              <a:ext cx="3520466" cy="3185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 name="Picture 10"/>
            <p:cNvPicPr/>
            <p:nvPr/>
          </p:nvPicPr>
          <p:blipFill>
            <a:blip r:embed="rId5">
              <a:extLst>
                <a:ext uri="{28A0092B-C50C-407E-A947-70E740481C1C}">
                  <a14:useLocalDpi xmlns:a14="http://schemas.microsoft.com/office/drawing/2010/main" val="0"/>
                </a:ext>
              </a:extLst>
            </a:blip>
            <a:srcRect/>
            <a:stretch>
              <a:fillRect/>
            </a:stretch>
          </p:blipFill>
          <p:spPr bwMode="auto">
            <a:xfrm>
              <a:off x="3513584" y="3491114"/>
              <a:ext cx="3888432" cy="2410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81556814"/>
      </p:ext>
    </p:extLst>
  </p:cSld>
  <p:clrMapOvr>
    <a:masterClrMapping/>
  </p:clrMapOvr>
  <mc:AlternateContent xmlns:mc="http://schemas.openxmlformats.org/markup-compatibility/2006" xmlns:p14="http://schemas.microsoft.com/office/powerpoint/2010/main">
    <mc:Choice Requires="p14">
      <p:transition spd="slow" p14:dur="2000" advTm="24143"/>
    </mc:Choice>
    <mc:Fallback xmlns="">
      <p:transition spd="slow" advTm="24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989440"/>
            <a:ext cx="8424936" cy="4743817"/>
          </a:xfrm>
        </p:spPr>
        <p:txBody>
          <a:bodyPr>
            <a:normAutofit/>
          </a:bodyPr>
          <a:lstStyle/>
          <a:p>
            <a:pPr algn="r" rtl="1">
              <a:lnSpc>
                <a:spcPct val="90000"/>
              </a:lnSpc>
              <a:spcBef>
                <a:spcPts val="1000"/>
              </a:spcBef>
            </a:pPr>
            <a:r>
              <a:rPr lang="ar-SA" sz="2500" dirty="0">
                <a:cs typeface="B Yagut" panose="00000400000000000000" pitchFamily="2" charset="-78"/>
              </a:rPr>
              <a:t>ﺑﺮاي اﻳﻦ ﻛﺎر در ﭘﻨﺠﺮه ﺧﺼﻮﺻﻴﺎت ﺻﻔﺤﻪ ﻧﻤﺎﻳﺶ(ﺷﻜﻞ‏٢ -٣)</a:t>
            </a:r>
            <a:r>
              <a:rPr lang="fa-IR" sz="2500" dirty="0">
                <a:cs typeface="B Yagut" panose="00000400000000000000" pitchFamily="2" charset="-78"/>
              </a:rPr>
              <a:t>،</a:t>
            </a:r>
            <a:r>
              <a:rPr lang="ar-SA" sz="2500" dirty="0">
                <a:cs typeface="B Yagut" panose="00000400000000000000" pitchFamily="2" charset="-78"/>
              </a:rPr>
              <a:t>روي ﮔﺰﻳﻨﻪ </a:t>
            </a:r>
            <a:r>
              <a:rPr lang="en-US" sz="2500" dirty="0">
                <a:cs typeface="B Yagut" panose="00000400000000000000" pitchFamily="2" charset="-78"/>
              </a:rPr>
              <a:t>Sounds</a:t>
            </a:r>
            <a:r>
              <a:rPr lang="ar-SA" sz="2500" dirty="0">
                <a:cs typeface="B Yagut" panose="00000400000000000000" pitchFamily="2" charset="-78"/>
              </a:rPr>
              <a:t> ﻛﻠﻴﻚ ﻛﻨﻴﺪ ﺗﺎ ﭘﻨﺠﺮه ﺗﻨﻈﻴﻢ ﺻﺪاﻫﺎ </a:t>
            </a:r>
            <a:r>
              <a:rPr lang="ar-SA" sz="2500">
                <a:cs typeface="B Yagut" panose="00000400000000000000" pitchFamily="2" charset="-78"/>
              </a:rPr>
              <a:t>ﺑﺎز </a:t>
            </a:r>
            <a:r>
              <a:rPr lang="ar-SA" sz="2500" smtClean="0">
                <a:cs typeface="B Yagut" panose="00000400000000000000" pitchFamily="2" charset="-78"/>
              </a:rPr>
              <a:t>ﺷﻮد</a:t>
            </a:r>
            <a:r>
              <a:rPr lang="fa-IR" sz="2500" smtClean="0">
                <a:cs typeface="B Yagut" panose="00000400000000000000" pitchFamily="2" charset="-78"/>
              </a:rPr>
              <a:t>.(</a:t>
            </a:r>
            <a:r>
              <a:rPr lang="ar-SA" sz="2500" smtClean="0">
                <a:cs typeface="B Yagut" panose="00000400000000000000" pitchFamily="2" charset="-78"/>
              </a:rPr>
              <a:t> </a:t>
            </a:r>
            <a:r>
              <a:rPr lang="fa-IR" sz="2500" dirty="0" smtClean="0">
                <a:cs typeface="B Yagut" panose="00000400000000000000" pitchFamily="2" charset="-78"/>
              </a:rPr>
              <a:t>شکل 2-13).</a:t>
            </a:r>
            <a:endParaRPr lang="fa-IR" sz="2500" dirty="0">
              <a:cs typeface="B Yagut" panose="00000400000000000000" pitchFamily="2" charset="-78"/>
            </a:endParaRPr>
          </a:p>
          <a:p>
            <a:pPr algn="r" rtl="1">
              <a:lnSpc>
                <a:spcPct val="90000"/>
              </a:lnSpc>
              <a:spcBef>
                <a:spcPts val="1000"/>
              </a:spcBef>
            </a:pPr>
            <a:r>
              <a:rPr lang="ar-SA" sz="2500" dirty="0">
                <a:cs typeface="B Yagut" panose="00000400000000000000" pitchFamily="2" charset="-78"/>
              </a:rPr>
              <a:t>درﻗﺴﻤﺖ </a:t>
            </a:r>
            <a:r>
              <a:rPr lang="en-US" sz="2500" dirty="0">
                <a:cs typeface="B Yagut" panose="00000400000000000000" pitchFamily="2" charset="-78"/>
              </a:rPr>
              <a:t>Program Event</a:t>
            </a:r>
            <a:r>
              <a:rPr lang="ar-SA" sz="2500" dirty="0">
                <a:cs typeface="B Yagut" panose="00000400000000000000" pitchFamily="2" charset="-78"/>
              </a:rPr>
              <a:t>روﻳﺪاد ﻣﻮرد ﻧﻈﺮ را اﻧﺘﺨﺎب ﻛﺮده و در ﻗﺴﻤﺖ </a:t>
            </a:r>
            <a:r>
              <a:rPr lang="en-US" sz="2500" dirty="0">
                <a:cs typeface="B Yagut" panose="00000400000000000000" pitchFamily="2" charset="-78"/>
              </a:rPr>
              <a:t>Sounds</a:t>
            </a:r>
            <a:r>
              <a:rPr lang="ar-SA" sz="2500" dirty="0">
                <a:cs typeface="B Yagut" panose="00000400000000000000" pitchFamily="2" charset="-78"/>
              </a:rPr>
              <a:t> ﺻﺪاي دﻟﺨﻮاﻫﻲ را ﺑﺮاي آن اﻧﺘﺨﺎب </a:t>
            </a:r>
            <a:r>
              <a:rPr lang="ar-SA" sz="2500" dirty="0" smtClean="0">
                <a:cs typeface="B Yagut" panose="00000400000000000000" pitchFamily="2" charset="-78"/>
              </a:rPr>
              <a:t>ﻛﻨﻴﺪ.</a:t>
            </a:r>
            <a:endParaRPr lang="fa-IR" sz="2500" dirty="0">
              <a:cs typeface="B Yagut" panose="00000400000000000000" pitchFamily="2" charset="-78"/>
            </a:endParaRPr>
          </a:p>
          <a:p>
            <a:pPr algn="r" rtl="1">
              <a:lnSpc>
                <a:spcPct val="90000"/>
              </a:lnSpc>
              <a:spcBef>
                <a:spcPts val="1000"/>
              </a:spcBef>
            </a:pPr>
            <a:r>
              <a:rPr lang="ar-SA" sz="2500" dirty="0">
                <a:cs typeface="B Yagut" panose="00000400000000000000" pitchFamily="2" charset="-78"/>
              </a:rPr>
              <a:t> ﺑﺎ ﻛﻠﻴﻚ روي دﻛﻤﻪ </a:t>
            </a:r>
            <a:r>
              <a:rPr lang="en-US" sz="2500" dirty="0">
                <a:cs typeface="B Yagut" panose="00000400000000000000" pitchFamily="2" charset="-78"/>
              </a:rPr>
              <a:t>Test</a:t>
            </a:r>
            <a:r>
              <a:rPr lang="ar-SA" sz="2500" dirty="0">
                <a:cs typeface="B Yagut" panose="00000400000000000000" pitchFamily="2" charset="-78"/>
              </a:rPr>
              <a:t> ﻣﻲ ﺗﻮاﻧﻴﺪ ﺻﺪا را ﭘﺨﺶ ﻛﻨﻴﺪ. </a:t>
            </a:r>
            <a:endParaRPr lang="fa-IR" sz="2500" dirty="0">
              <a:cs typeface="B Yagut" panose="00000400000000000000" pitchFamily="2" charset="-78"/>
            </a:endParaRPr>
          </a:p>
          <a:p>
            <a:pPr algn="r" rtl="1">
              <a:lnSpc>
                <a:spcPct val="90000"/>
              </a:lnSpc>
              <a:spcBef>
                <a:spcPts val="1000"/>
              </a:spcBef>
            </a:pPr>
            <a:r>
              <a:rPr lang="ar-SA" sz="2500" dirty="0">
                <a:cs typeface="B Yagut" panose="00000400000000000000" pitchFamily="2" charset="-78"/>
              </a:rPr>
              <a:t>در ﺻﻮرﺗﻲ ﻛﻪ ﺑﺨﻮاﻫﻴﺪ از ﺳﺎﻳﺮ ﻓﺎﻳﻞ ﻫﺎي ﺻﻮﺗﻲ راﻳﺎﻧﻪ اﺳﺘﻔﺎده ﻧﻤﺎﻳﻴﺪ، روي دﻛﻤﻪ </a:t>
            </a:r>
            <a:r>
              <a:rPr lang="en-US" sz="2500" dirty="0">
                <a:cs typeface="B Yagut" panose="00000400000000000000" pitchFamily="2" charset="-78"/>
              </a:rPr>
              <a:t>Browse</a:t>
            </a:r>
            <a:r>
              <a:rPr lang="ar-SA" sz="2500" dirty="0">
                <a:cs typeface="B Yagut" panose="00000400000000000000" pitchFamily="2" charset="-78"/>
              </a:rPr>
              <a:t> ﻛﻠﻴﻚ ﻛﻨﻴﺪ</a:t>
            </a:r>
            <a:r>
              <a:rPr lang="ar-SA" sz="2500" dirty="0">
                <a:solidFill>
                  <a:prstClr val="black"/>
                </a:solidFill>
                <a:cs typeface="B Yagut" panose="00000400000000000000" pitchFamily="2" charset="-78"/>
              </a:rPr>
              <a:t>. </a:t>
            </a:r>
            <a:endParaRPr lang="en-AU" sz="2500" dirty="0">
              <a:solidFill>
                <a:prstClr val="black"/>
              </a:solidFill>
              <a:cs typeface="B Yagut" panose="00000400000000000000" pitchFamily="2" charset="-78"/>
            </a:endParaRPr>
          </a:p>
        </p:txBody>
      </p:sp>
      <p:sp>
        <p:nvSpPr>
          <p:cNvPr id="2" name="Rectangle 1"/>
          <p:cNvSpPr/>
          <p:nvPr/>
        </p:nvSpPr>
        <p:spPr>
          <a:xfrm>
            <a:off x="683569" y="332655"/>
            <a:ext cx="7776864" cy="477054"/>
          </a:xfrm>
          <a:prstGeom prst="rect">
            <a:avLst/>
          </a:prstGeom>
        </p:spPr>
        <p:txBody>
          <a:bodyPr wrap="square">
            <a:spAutoFit/>
          </a:bodyPr>
          <a:lstStyle/>
          <a:p>
            <a:pPr algn="r" rtl="1"/>
            <a:r>
              <a:rPr lang="ar-SA" sz="2500" b="1" dirty="0" smtClean="0">
                <a:cs typeface="B Yagut" panose="00000400000000000000" pitchFamily="2" charset="-78"/>
              </a:rPr>
              <a:t>٧ </a:t>
            </a:r>
            <a:r>
              <a:rPr lang="fa-IR" sz="2500" b="1" dirty="0" smtClean="0">
                <a:cs typeface="B Yagut" panose="00000400000000000000" pitchFamily="2" charset="-78"/>
              </a:rPr>
              <a:t>-</a:t>
            </a:r>
            <a:r>
              <a:rPr lang="ar-SA" sz="2500" b="1" dirty="0" smtClean="0">
                <a:cs typeface="B Yagut" panose="00000400000000000000" pitchFamily="2" charset="-78"/>
              </a:rPr>
              <a:t> ﺗﻨﻈﻴﻢ ﺻﺪاﻫﺎ</a:t>
            </a:r>
            <a:endParaRPr lang="en-AU" sz="2500" dirty="0">
              <a:cs typeface="B Yagut" panose="00000400000000000000" pitchFamily="2" charset="-78"/>
            </a:endParaRPr>
          </a:p>
        </p:txBody>
      </p:sp>
      <p:grpSp>
        <p:nvGrpSpPr>
          <p:cNvPr id="9" name="Group 8"/>
          <p:cNvGrpSpPr/>
          <p:nvPr/>
        </p:nvGrpSpPr>
        <p:grpSpPr>
          <a:xfrm>
            <a:off x="1007604" y="3573017"/>
            <a:ext cx="3528392" cy="3017765"/>
            <a:chOff x="1745161" y="-170413"/>
            <a:chExt cx="3993976" cy="3953869"/>
          </a:xfrm>
        </p:grpSpPr>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333" r="24231" b="23713"/>
            <a:stretch/>
          </p:blipFill>
          <p:spPr bwMode="auto">
            <a:xfrm>
              <a:off x="1745161" y="-170413"/>
              <a:ext cx="3993976" cy="39538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Rounded Rectangle 6"/>
            <p:cNvSpPr/>
            <p:nvPr/>
          </p:nvSpPr>
          <p:spPr>
            <a:xfrm>
              <a:off x="4679511" y="2927795"/>
              <a:ext cx="749449" cy="38363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000" dirty="0" smtClean="0">
                  <a:cs typeface="B Yagut" panose="00000400000000000000" pitchFamily="2" charset="-78"/>
                </a:rPr>
                <a:t>Browse</a:t>
              </a:r>
              <a:endParaRPr lang="en-US" sz="1000" dirty="0">
                <a:cs typeface="B Yagut" panose="00000400000000000000" pitchFamily="2" charset="-78"/>
              </a:endParaRPr>
            </a:p>
          </p:txBody>
        </p:sp>
      </p:grpSp>
      <p:sp>
        <p:nvSpPr>
          <p:cNvPr id="10" name="Rounded Rectangular Callout 9"/>
          <p:cNvSpPr/>
          <p:nvPr/>
        </p:nvSpPr>
        <p:spPr>
          <a:xfrm>
            <a:off x="2267744" y="4941168"/>
            <a:ext cx="648072" cy="432048"/>
          </a:xfrm>
          <a:prstGeom prst="wedgeRoundRectCallout">
            <a:avLst>
              <a:gd name="adj1" fmla="val -78244"/>
              <a:gd name="adj2" fmla="val -38004"/>
              <a:gd name="adj3" fmla="val 16667"/>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cs typeface="B Yagut" panose="00000400000000000000" pitchFamily="2" charset="-78"/>
              </a:rPr>
              <a:t>ا</a:t>
            </a:r>
          </a:p>
          <a:p>
            <a:pPr algn="ctr"/>
            <a:r>
              <a:rPr lang="fa-IR" sz="1100" b="1" dirty="0" smtClean="0">
                <a:cs typeface="B Yagut" panose="00000400000000000000" pitchFamily="2" charset="-78"/>
              </a:rPr>
              <a:t>انتخاب </a:t>
            </a:r>
            <a:r>
              <a:rPr lang="fa-IR" sz="1100" b="1" dirty="0">
                <a:cs typeface="B Yagut" panose="00000400000000000000" pitchFamily="2" charset="-78"/>
              </a:rPr>
              <a:t>رویداد</a:t>
            </a:r>
            <a:endParaRPr lang="en-US" sz="1100" b="1" dirty="0">
              <a:cs typeface="B Yagut" panose="00000400000000000000" pitchFamily="2" charset="-78"/>
            </a:endParaRPr>
          </a:p>
          <a:p>
            <a:pPr algn="ctr"/>
            <a:endParaRPr lang="fa-IR" dirty="0"/>
          </a:p>
        </p:txBody>
      </p:sp>
      <p:sp>
        <p:nvSpPr>
          <p:cNvPr id="11" name="Rectangle 10"/>
          <p:cNvSpPr/>
          <p:nvPr/>
        </p:nvSpPr>
        <p:spPr>
          <a:xfrm>
            <a:off x="4710805" y="5364026"/>
            <a:ext cx="2021435" cy="72008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rtl="1"/>
            <a:r>
              <a:rPr lang="ar-SA" sz="1600" b="1" dirty="0" smtClean="0">
                <a:cs typeface="B Yagut" panose="00000400000000000000" pitchFamily="2" charset="-78"/>
              </a:rPr>
              <a:t>ﺷﻜﻞ</a:t>
            </a:r>
            <a:r>
              <a:rPr lang="fa-IR" sz="1600" b="1" dirty="0" smtClean="0">
                <a:cs typeface="B Yagut" panose="00000400000000000000" pitchFamily="2" charset="-78"/>
              </a:rPr>
              <a:t>2-13- تنظیم صداها</a:t>
            </a:r>
            <a:endParaRPr lang="en-AU" sz="1600" dirty="0"/>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06582894"/>
      </p:ext>
    </p:extLst>
  </p:cSld>
  <p:clrMapOvr>
    <a:masterClrMapping/>
  </p:clrMapOvr>
  <mc:AlternateContent xmlns:mc="http://schemas.openxmlformats.org/markup-compatibility/2006" xmlns:p14="http://schemas.microsoft.com/office/powerpoint/2010/main">
    <mc:Choice Requires="p14">
      <p:transition spd="slow" p14:dur="2000" advTm="53176"/>
    </mc:Choice>
    <mc:Fallback xmlns="">
      <p:transition spd="slow" advTm="53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556793"/>
            <a:ext cx="8208912" cy="1584176"/>
          </a:xfrm>
        </p:spPr>
        <p:txBody>
          <a:bodyPr>
            <a:normAutofit fontScale="85000" lnSpcReduction="20000"/>
          </a:bodyPr>
          <a:lstStyle/>
          <a:p>
            <a:pPr algn="r" rtl="1"/>
            <a:r>
              <a:rPr lang="ar-SA" sz="2500" dirty="0" smtClean="0">
                <a:cs typeface="B Yagut" panose="00000400000000000000" pitchFamily="2" charset="-78"/>
              </a:rPr>
              <a:t>ﻫﺪف اﺻﻠﻲاﺳﺘﻔﺎده ازﻣﺤﺎﻓ</a:t>
            </a:r>
            <a:r>
              <a:rPr lang="fa-IR" sz="2500" dirty="0">
                <a:cs typeface="B Yagut" panose="00000400000000000000" pitchFamily="2" charset="-78"/>
              </a:rPr>
              <a:t>ظ</a:t>
            </a:r>
            <a:r>
              <a:rPr lang="ar-SA" sz="2500" dirty="0" smtClean="0">
                <a:cs typeface="B Yagut" panose="00000400000000000000" pitchFamily="2" charset="-78"/>
              </a:rPr>
              <a:t> </a:t>
            </a:r>
            <a:r>
              <a:rPr lang="ar-SA" sz="2500" dirty="0">
                <a:cs typeface="B Yagut" panose="00000400000000000000" pitchFamily="2" charset="-78"/>
              </a:rPr>
              <a:t>ﺻﻔﺤﻪ ﻧﻤﺎﻳﺶ، ﺟﻠﻮﮔﻴﺮي از آﺳﻴﺐ رﺳﻴﺪن ﺑﻪ ﭘﻴﻜﺴﻞ ﻫﺎي </a:t>
            </a:r>
            <a:r>
              <a:rPr lang="ar-SA" sz="2500" dirty="0" smtClean="0">
                <a:cs typeface="B Yagut" panose="00000400000000000000" pitchFamily="2" charset="-78"/>
              </a:rPr>
              <a:t>ﻣﺎﻧﻴﺘﻮر </a:t>
            </a:r>
            <a:r>
              <a:rPr lang="ar-SA" sz="2500" dirty="0">
                <a:cs typeface="B Yagut" panose="00000400000000000000" pitchFamily="2" charset="-78"/>
              </a:rPr>
              <a:t>ﺑﻴﺸﺘﺮ ﻣﺎﻧﻴﺘﻮرﻫﺎي </a:t>
            </a:r>
            <a:r>
              <a:rPr lang="fa-IR" sz="2500" dirty="0" smtClean="0">
                <a:cs typeface="B Yagut" panose="00000400000000000000" pitchFamily="2" charset="-78"/>
              </a:rPr>
              <a:t>(</a:t>
            </a:r>
            <a:r>
              <a:rPr lang="en-US" sz="2500" dirty="0"/>
              <a:t>CRT</a:t>
            </a:r>
            <a:r>
              <a:rPr lang="fa-IR" sz="2500" dirty="0" smtClean="0">
                <a:cs typeface="B Yagut" panose="00000400000000000000" pitchFamily="2" charset="-78"/>
              </a:rPr>
              <a:t> )</a:t>
            </a:r>
            <a:r>
              <a:rPr lang="ar-SA" sz="2500" dirty="0" smtClean="0">
                <a:cs typeface="B Yagut" panose="00000400000000000000" pitchFamily="2" charset="-78"/>
              </a:rPr>
              <a:t> </a:t>
            </a:r>
            <a:r>
              <a:rPr lang="ar-SA" sz="2500" dirty="0">
                <a:cs typeface="B Yagut" panose="00000400000000000000" pitchFamily="2" charset="-78"/>
              </a:rPr>
              <a:t>اﺳﺖ</a:t>
            </a:r>
            <a:r>
              <a:rPr lang="ar-SA" sz="2500" dirty="0" smtClean="0">
                <a:cs typeface="B Yagut" panose="00000400000000000000" pitchFamily="2" charset="-78"/>
              </a:rPr>
              <a:t>.</a:t>
            </a:r>
            <a:endParaRPr lang="fa-IR" sz="2500" dirty="0" smtClean="0">
              <a:cs typeface="B Yagut" panose="00000400000000000000" pitchFamily="2" charset="-78"/>
            </a:endParaRPr>
          </a:p>
          <a:p>
            <a:pPr algn="r" rtl="1"/>
            <a:r>
              <a:rPr lang="en-US" sz="2500" dirty="0">
                <a:cs typeface="B Yagut" panose="00000400000000000000" pitchFamily="2" charset="-78"/>
              </a:rPr>
              <a:t> </a:t>
            </a:r>
            <a:r>
              <a:rPr lang="fa-IR" sz="2500" dirty="0" smtClean="0">
                <a:cs typeface="B Yagut" panose="00000400000000000000" pitchFamily="2" charset="-78"/>
              </a:rPr>
              <a:t>برای </a:t>
            </a:r>
            <a:r>
              <a:rPr lang="ar-SA" sz="2500" dirty="0" smtClean="0">
                <a:cs typeface="B Yagut" panose="00000400000000000000" pitchFamily="2" charset="-78"/>
              </a:rPr>
              <a:t>اﻧﺘﺨﺎب </a:t>
            </a:r>
            <a:r>
              <a:rPr lang="ar-SA" sz="2500" dirty="0">
                <a:cs typeface="B Yagut" panose="00000400000000000000" pitchFamily="2" charset="-78"/>
              </a:rPr>
              <a:t>ﻳﺎ ﺗﻐﻴﻴﺮ ﻣﺤﺎﻓ</a:t>
            </a:r>
            <a:r>
              <a:rPr lang="fa-IR" sz="2500" dirty="0">
                <a:cs typeface="B Yagut" panose="00000400000000000000" pitchFamily="2" charset="-78"/>
              </a:rPr>
              <a:t>ظ</a:t>
            </a:r>
            <a:r>
              <a:rPr lang="ar-SA" sz="2500" dirty="0">
                <a:cs typeface="B Yagut" panose="00000400000000000000" pitchFamily="2" charset="-78"/>
              </a:rPr>
              <a:t> ﺻﻔﺤﻪ ﻧﻤﺎﻳﺶ، در ﭘﻨﺠﺮه ﺧﺼﻮﺻﻴﺎت </a:t>
            </a:r>
            <a:r>
              <a:rPr lang="ar-SA" sz="2500" dirty="0" smtClean="0">
                <a:cs typeface="B Yagut" panose="00000400000000000000" pitchFamily="2" charset="-78"/>
              </a:rPr>
              <a:t>ﺻﻔﺤﻪ</a:t>
            </a:r>
            <a:r>
              <a:rPr lang="fa-IR" sz="2500" dirty="0" smtClean="0">
                <a:cs typeface="B Yagut" panose="00000400000000000000" pitchFamily="2" charset="-78"/>
              </a:rPr>
              <a:t> نمایش</a:t>
            </a:r>
            <a:r>
              <a:rPr lang="ar-SA" sz="2500" dirty="0" smtClean="0">
                <a:cs typeface="B Yagut" panose="00000400000000000000" pitchFamily="2" charset="-78"/>
              </a:rPr>
              <a:t> (ﺷﻜﻞ</a:t>
            </a:r>
            <a:r>
              <a:rPr lang="ar-SA" sz="2500" dirty="0">
                <a:cs typeface="B Yagut" panose="00000400000000000000" pitchFamily="2" charset="-78"/>
              </a:rPr>
              <a:t>‏٢ -٣)</a:t>
            </a:r>
            <a:r>
              <a:rPr lang="fa-IR" sz="2500" dirty="0">
                <a:cs typeface="B Yagut" panose="00000400000000000000" pitchFamily="2" charset="-78"/>
              </a:rPr>
              <a:t>،</a:t>
            </a:r>
            <a:r>
              <a:rPr lang="ar-SA" sz="2500" dirty="0">
                <a:cs typeface="B Yagut" panose="00000400000000000000" pitchFamily="2" charset="-78"/>
              </a:rPr>
              <a:t>روي ﮔﺰﻳﻨﻪ </a:t>
            </a:r>
            <a:r>
              <a:rPr lang="en-US" sz="2500" dirty="0">
                <a:cs typeface="B Yagut" panose="00000400000000000000" pitchFamily="2" charset="-78"/>
              </a:rPr>
              <a:t>Screen Saver</a:t>
            </a:r>
            <a:r>
              <a:rPr lang="fa-IR" sz="2500" dirty="0">
                <a:cs typeface="B Yagut" panose="00000400000000000000" pitchFamily="2" charset="-78"/>
              </a:rPr>
              <a:t> </a:t>
            </a:r>
            <a:r>
              <a:rPr lang="ar-SA" sz="2500" dirty="0">
                <a:cs typeface="B Yagut" panose="00000400000000000000" pitchFamily="2" charset="-78"/>
              </a:rPr>
              <a:t>ﻛﻠﻴﻚ ﻛﻨﻴﺪ ﺗﺎ ﻛﺎدر ﺗﻨﻈﻴﻤﺎت آن ﺑﺎز </a:t>
            </a:r>
            <a:r>
              <a:rPr lang="ar-SA" sz="2500" dirty="0" smtClean="0">
                <a:cs typeface="B Yagut" panose="00000400000000000000" pitchFamily="2" charset="-78"/>
              </a:rPr>
              <a:t>ﺷﻮد</a:t>
            </a:r>
            <a:endParaRPr lang="fa-IR" sz="2500" dirty="0" smtClean="0">
              <a:cs typeface="B Yagut" panose="00000400000000000000" pitchFamily="2" charset="-78"/>
            </a:endParaRPr>
          </a:p>
          <a:p>
            <a:pPr marL="0" indent="0" algn="r" rtl="1">
              <a:buNone/>
            </a:pPr>
            <a:r>
              <a:rPr lang="fa-IR" sz="2500" dirty="0">
                <a:cs typeface="B Yagut" panose="00000400000000000000" pitchFamily="2" charset="-78"/>
              </a:rPr>
              <a:t> </a:t>
            </a:r>
            <a:r>
              <a:rPr lang="fa-IR" sz="2500" dirty="0" smtClean="0">
                <a:cs typeface="B Yagut" panose="00000400000000000000" pitchFamily="2" charset="-78"/>
              </a:rPr>
              <a:t>    </a:t>
            </a:r>
            <a:r>
              <a:rPr lang="fa-IR" sz="2500" dirty="0">
                <a:cs typeface="B Yagut" panose="00000400000000000000" pitchFamily="2" charset="-78"/>
              </a:rPr>
              <a:t>(شکل 2-14).</a:t>
            </a:r>
            <a:endParaRPr lang="en-AU" sz="2500" dirty="0">
              <a:cs typeface="B Yagut" panose="00000400000000000000" pitchFamily="2" charset="-78"/>
            </a:endParaRPr>
          </a:p>
        </p:txBody>
      </p:sp>
      <p:sp>
        <p:nvSpPr>
          <p:cNvPr id="2" name="Rectangle 1"/>
          <p:cNvSpPr/>
          <p:nvPr/>
        </p:nvSpPr>
        <p:spPr>
          <a:xfrm>
            <a:off x="755576" y="935448"/>
            <a:ext cx="7560840" cy="477054"/>
          </a:xfrm>
          <a:prstGeom prst="rect">
            <a:avLst/>
          </a:prstGeom>
        </p:spPr>
        <p:txBody>
          <a:bodyPr wrap="square">
            <a:spAutoFit/>
          </a:bodyPr>
          <a:lstStyle/>
          <a:p>
            <a:pPr algn="r" rtl="1"/>
            <a:r>
              <a:rPr lang="ar-SA" sz="2500" b="1" dirty="0" smtClean="0">
                <a:cs typeface="B Yagut" panose="00000400000000000000" pitchFamily="2" charset="-78"/>
              </a:rPr>
              <a:t>٨</a:t>
            </a:r>
            <a:r>
              <a:rPr lang="fa-IR" sz="2500" b="1" dirty="0" smtClean="0">
                <a:cs typeface="B Yagut" panose="00000400000000000000" pitchFamily="2" charset="-78"/>
              </a:rPr>
              <a:t>-</a:t>
            </a:r>
            <a:r>
              <a:rPr lang="ar-SA" sz="2500" b="1" dirty="0" smtClean="0">
                <a:cs typeface="B Yagut" panose="00000400000000000000" pitchFamily="2" charset="-78"/>
              </a:rPr>
              <a:t>  ﺗﻨﻈﻴﻢ ﻣﺤﺎﻓﻆ ﺻﻔﺤﻪ ﻧﻤﺎﻳﺶ</a:t>
            </a:r>
            <a:r>
              <a:rPr lang="en-US" sz="2500" b="1" dirty="0" smtClean="0">
                <a:cs typeface="B Yagut" panose="00000400000000000000" pitchFamily="2" charset="-78"/>
              </a:rPr>
              <a:t> (Screen Saver)</a:t>
            </a:r>
            <a:r>
              <a:rPr lang="ar-SA" sz="2500" b="1" dirty="0" smtClean="0">
                <a:cs typeface="B Yagut" panose="00000400000000000000" pitchFamily="2" charset="-78"/>
              </a:rPr>
              <a:t> </a:t>
            </a:r>
            <a:endParaRPr lang="en-US" sz="2500" dirty="0">
              <a:cs typeface="B Yagut" panose="00000400000000000000" pitchFamily="2" charset="-78"/>
            </a:endParaRPr>
          </a:p>
        </p:txBody>
      </p:sp>
      <p:pic>
        <p:nvPicPr>
          <p:cNvPr id="4"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l="5985" t="3393" r="9572" b="7828"/>
          <a:stretch/>
        </p:blipFill>
        <p:spPr bwMode="auto">
          <a:xfrm>
            <a:off x="2915816" y="3158602"/>
            <a:ext cx="2853512" cy="30585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50" y="4687895"/>
            <a:ext cx="1171575" cy="942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5794601" y="5445225"/>
            <a:ext cx="2808312" cy="5746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just" rtl="1"/>
            <a:r>
              <a:rPr lang="ar-SA" sz="1600" b="1" dirty="0" smtClean="0">
                <a:cs typeface="B Yagut" panose="00000400000000000000" pitchFamily="2" charset="-78"/>
              </a:rPr>
              <a:t>ﺷﻜﻞ</a:t>
            </a:r>
            <a:r>
              <a:rPr lang="fa-IR" sz="1600" b="1" dirty="0" smtClean="0">
                <a:cs typeface="B Yagut" panose="00000400000000000000" pitchFamily="2" charset="-78"/>
              </a:rPr>
              <a:t>2-14-  محافظ صفحه نمایش</a:t>
            </a:r>
            <a:endParaRPr lang="en-AU" sz="1600" b="1" dirty="0">
              <a:cs typeface="B Yagut" panose="00000400000000000000" pitchFamily="2" charset="-78"/>
            </a:endParaRPr>
          </a:p>
          <a:p>
            <a:pPr algn="ctr"/>
            <a:endParaRPr lang="en-AU"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98501300"/>
      </p:ext>
    </p:extLst>
  </p:cSld>
  <p:clrMapOvr>
    <a:masterClrMapping/>
  </p:clrMapOvr>
  <mc:AlternateContent xmlns:mc="http://schemas.openxmlformats.org/markup-compatibility/2006" xmlns:p14="http://schemas.microsoft.com/office/powerpoint/2010/main">
    <mc:Choice Requires="p14">
      <p:transition spd="slow" p14:dur="2000" advTm="55113"/>
    </mc:Choice>
    <mc:Fallback xmlns="">
      <p:transition spd="slow" advTm="55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8561" y="836713"/>
            <a:ext cx="8428041" cy="5824562"/>
          </a:xfrm>
        </p:spPr>
        <p:txBody>
          <a:bodyPr>
            <a:normAutofit/>
          </a:bodyPr>
          <a:lstStyle/>
          <a:p>
            <a:pPr marL="0" indent="0" algn="just" rtl="1" hangingPunct="0">
              <a:buNone/>
            </a:pPr>
            <a:endParaRPr lang="fa-IR" sz="2000" dirty="0" smtClean="0">
              <a:cs typeface="B Yagut" panose="00000400000000000000" pitchFamily="2" charset="-78"/>
            </a:endParaRPr>
          </a:p>
          <a:p>
            <a:pPr marL="0" indent="0" algn="just" rtl="1" hangingPunct="0">
              <a:buNone/>
            </a:pPr>
            <a:endParaRPr lang="fa-IR" sz="2000" dirty="0">
              <a:cs typeface="B Yagut" panose="00000400000000000000" pitchFamily="2" charset="-78"/>
            </a:endParaRPr>
          </a:p>
          <a:p>
            <a:pPr marL="0" indent="0" algn="just" rtl="1" hangingPunct="0">
              <a:buNone/>
            </a:pPr>
            <a:r>
              <a:rPr lang="ar-SA" sz="2500" dirty="0" smtClean="0">
                <a:cs typeface="B Yagut" panose="00000400000000000000" pitchFamily="2" charset="-78"/>
              </a:rPr>
              <a:t>ﺑﺮاي </a:t>
            </a:r>
            <a:r>
              <a:rPr lang="ar-SA" sz="2500" dirty="0">
                <a:cs typeface="B Yagut" panose="00000400000000000000" pitchFamily="2" charset="-78"/>
              </a:rPr>
              <a:t>اﻳﻦ ﻛﺎر ﻣﺮاﺣﻞ زﻳﺮ را دﻧﺒﺎل ﻛﻨﻴﺪ</a:t>
            </a:r>
            <a:r>
              <a:rPr lang="ar-SA" sz="2500" dirty="0" smtClean="0">
                <a:cs typeface="B Yagut" panose="00000400000000000000" pitchFamily="2" charset="-78"/>
              </a:rPr>
              <a:t>:</a:t>
            </a:r>
            <a:endParaRPr lang="fa-IR" sz="2500" dirty="0" smtClean="0">
              <a:cs typeface="B Yagut" panose="00000400000000000000" pitchFamily="2" charset="-78"/>
            </a:endParaRPr>
          </a:p>
          <a:p>
            <a:pPr marL="0" indent="0" algn="just" rtl="1" hangingPunct="0">
              <a:buNone/>
            </a:pPr>
            <a:r>
              <a:rPr lang="ar-SA" sz="2500" dirty="0" smtClean="0">
                <a:cs typeface="B Yagut" panose="00000400000000000000" pitchFamily="2" charset="-78"/>
              </a:rPr>
              <a:t> </a:t>
            </a:r>
            <a:r>
              <a:rPr lang="ar-SA" sz="2500" dirty="0">
                <a:cs typeface="B Yagut" panose="00000400000000000000" pitchFamily="2" charset="-78"/>
              </a:rPr>
              <a:t>١- روي ﻳﻚ ﻧﺎﺣﻴﻪ ﺧﺎﻟﻲ از ﻣﻴﺰﻛﺎر ﻛﻠﻴﻚ راﺳﺖ ﻛﺮده و ﮔﺰﻳﻨﻪ </a:t>
            </a:r>
            <a:r>
              <a:rPr lang="en-US" sz="2500" dirty="0"/>
              <a:t>Personalize</a:t>
            </a:r>
            <a:r>
              <a:rPr lang="ar-SA" sz="2500" dirty="0" smtClean="0">
                <a:cs typeface="B Yagut" panose="00000400000000000000" pitchFamily="2" charset="-78"/>
              </a:rPr>
              <a:t>را </a:t>
            </a:r>
            <a:r>
              <a:rPr lang="ar-SA" sz="2500" dirty="0">
                <a:cs typeface="B Yagut" panose="00000400000000000000" pitchFamily="2" charset="-78"/>
              </a:rPr>
              <a:t>اﻧﺘﺨﺎب </a:t>
            </a:r>
            <a:r>
              <a:rPr lang="ar-SA" sz="2500" dirty="0" smtClean="0">
                <a:cs typeface="B Yagut" panose="00000400000000000000" pitchFamily="2" charset="-78"/>
              </a:rPr>
              <a:t>ﻛﻨﻴﺪ.</a:t>
            </a:r>
            <a:endParaRPr lang="en-AU" sz="2500" dirty="0">
              <a:cs typeface="B Yagut" panose="00000400000000000000" pitchFamily="2" charset="-78"/>
            </a:endParaRPr>
          </a:p>
          <a:p>
            <a:pPr marL="0" indent="0" algn="just" rtl="1">
              <a:buNone/>
            </a:pPr>
            <a:r>
              <a:rPr lang="fa-IR" sz="2500" dirty="0">
                <a:cs typeface="B Yagut" panose="00000400000000000000" pitchFamily="2" charset="-78"/>
              </a:rPr>
              <a:t>2</a:t>
            </a:r>
            <a:r>
              <a:rPr lang="ar-SA" sz="2500" dirty="0" smtClean="0">
                <a:cs typeface="B Yagut" panose="00000400000000000000" pitchFamily="2" charset="-78"/>
              </a:rPr>
              <a:t>- </a:t>
            </a:r>
            <a:r>
              <a:rPr lang="ar-SA" sz="2500" dirty="0">
                <a:cs typeface="B Yagut" panose="00000400000000000000" pitchFamily="2" charset="-78"/>
              </a:rPr>
              <a:t>در ﭘﻨﺠﺮه اي ﻛﻪ ﺑﺎز ﻣﻲ ﺷﻮد، روي ﮔﺰﻳﻨﻪ </a:t>
            </a:r>
            <a:r>
              <a:rPr lang="en-US" sz="2500" dirty="0"/>
              <a:t> Screen saver</a:t>
            </a:r>
            <a:r>
              <a:rPr lang="ar-SA" sz="2500" dirty="0" smtClean="0">
                <a:cs typeface="B Yagut" panose="00000400000000000000" pitchFamily="2" charset="-78"/>
              </a:rPr>
              <a:t>، </a:t>
            </a:r>
            <a:r>
              <a:rPr lang="ar-SA" sz="2500" dirty="0">
                <a:cs typeface="B Yagut" panose="00000400000000000000" pitchFamily="2" charset="-78"/>
              </a:rPr>
              <a:t>ﻛﻠﻴﻚ ﻛﻨﻴﺪ.</a:t>
            </a:r>
            <a:endParaRPr lang="en-AU" sz="2500" dirty="0">
              <a:cs typeface="B Yagut" panose="00000400000000000000" pitchFamily="2" charset="-78"/>
            </a:endParaRPr>
          </a:p>
          <a:p>
            <a:pPr marL="0" indent="0" algn="just" rtl="1">
              <a:buNone/>
            </a:pPr>
            <a:r>
              <a:rPr lang="ar-SA" sz="2500" dirty="0" smtClean="0">
                <a:cs typeface="B Yagut" panose="00000400000000000000" pitchFamily="2" charset="-78"/>
              </a:rPr>
              <a:t>٣- </a:t>
            </a:r>
            <a:r>
              <a:rPr lang="ar-SA" sz="2500" dirty="0">
                <a:cs typeface="B Yagut" panose="00000400000000000000" pitchFamily="2" charset="-78"/>
              </a:rPr>
              <a:t>در ﻛﺎدر ﺑﺎز ﺷﺪه </a:t>
            </a:r>
            <a:r>
              <a:rPr lang="ar-SA" sz="2500" dirty="0" smtClean="0">
                <a:cs typeface="B Yagut" panose="00000400000000000000" pitchFamily="2" charset="-78"/>
              </a:rPr>
              <a:t>در </a:t>
            </a:r>
            <a:r>
              <a:rPr lang="ar-SA" sz="2500" dirty="0">
                <a:cs typeface="B Yagut" panose="00000400000000000000" pitchFamily="2" charset="-78"/>
              </a:rPr>
              <a:t>ﻗﺴﻤﺖ </a:t>
            </a:r>
            <a:r>
              <a:rPr lang="en-US" sz="2500" dirty="0"/>
              <a:t> Screen saver</a:t>
            </a:r>
            <a:r>
              <a:rPr lang="ar-SA" sz="2500" dirty="0" smtClean="0">
                <a:cs typeface="B Yagut" panose="00000400000000000000" pitchFamily="2" charset="-78"/>
              </a:rPr>
              <a:t>، ﮔﺰﻳﻨﻪ</a:t>
            </a:r>
            <a:r>
              <a:rPr lang="en-US" sz="2500" dirty="0" smtClean="0"/>
              <a:t>3D Text </a:t>
            </a:r>
            <a:r>
              <a:rPr lang="ar-SA" sz="2500" dirty="0" smtClean="0">
                <a:cs typeface="B Yagut" panose="00000400000000000000" pitchFamily="2" charset="-78"/>
              </a:rPr>
              <a:t> </a:t>
            </a:r>
            <a:r>
              <a:rPr lang="ar-SA" sz="2500" dirty="0">
                <a:cs typeface="B Yagut" panose="00000400000000000000" pitchFamily="2" charset="-78"/>
              </a:rPr>
              <a:t>را اﻧﺘﺨﺎب ﻛﺮده و روي </a:t>
            </a:r>
            <a:r>
              <a:rPr lang="ar-SA" sz="2500" dirty="0" smtClean="0">
                <a:cs typeface="B Yagut" panose="00000400000000000000" pitchFamily="2" charset="-78"/>
              </a:rPr>
              <a:t>دﻛﻤﻪ</a:t>
            </a:r>
            <a:r>
              <a:rPr lang="fa-IR" sz="2500" dirty="0" smtClean="0">
                <a:cs typeface="B Yagut" panose="00000400000000000000" pitchFamily="2" charset="-78"/>
              </a:rPr>
              <a:t> </a:t>
            </a:r>
            <a:r>
              <a:rPr lang="en-US" sz="2500" dirty="0">
                <a:cs typeface="B Yagut" panose="00000400000000000000" pitchFamily="2" charset="-78"/>
              </a:rPr>
              <a:t> </a:t>
            </a:r>
            <a:r>
              <a:rPr lang="en-US" sz="2500" dirty="0" smtClean="0">
                <a:cs typeface="B Yagut" panose="00000400000000000000" pitchFamily="2" charset="-78"/>
              </a:rPr>
              <a:t>Settings</a:t>
            </a:r>
            <a:r>
              <a:rPr lang="ar-SA" sz="2500" dirty="0" smtClean="0">
                <a:cs typeface="B Yagut" panose="00000400000000000000" pitchFamily="2" charset="-78"/>
              </a:rPr>
              <a:t> </a:t>
            </a:r>
            <a:r>
              <a:rPr lang="ar-SA" sz="2500" dirty="0">
                <a:cs typeface="B Yagut" panose="00000400000000000000" pitchFamily="2" charset="-78"/>
              </a:rPr>
              <a:t>ﻛﻠﻴﻚ ﻛﻨﻴﺪ ﺗﺎ ﻛﺎدر ﺗﻨﻈﻴﻤﺎت آن ﻧﻤﺎﻳﺎن ﺷﻮد </a:t>
            </a:r>
            <a:r>
              <a:rPr lang="fa-IR" sz="2500" dirty="0" smtClean="0">
                <a:cs typeface="B Yagut" panose="00000400000000000000" pitchFamily="2" charset="-78"/>
              </a:rPr>
              <a:t>.</a:t>
            </a:r>
            <a:endParaRPr lang="en-AU" sz="2500" dirty="0">
              <a:cs typeface="B Yagut" panose="00000400000000000000" pitchFamily="2" charset="-78"/>
            </a:endParaRPr>
          </a:p>
          <a:p>
            <a:pPr marL="0" indent="0" algn="just" rtl="1">
              <a:buNone/>
            </a:pPr>
            <a:r>
              <a:rPr lang="fa-IR" sz="2500" dirty="0" smtClean="0">
                <a:cs typeface="B Yagut" panose="00000400000000000000" pitchFamily="2" charset="-78"/>
              </a:rPr>
              <a:t>3- </a:t>
            </a:r>
            <a:r>
              <a:rPr lang="ar-SA" sz="2500" dirty="0" smtClean="0">
                <a:cs typeface="B Yagut" panose="00000400000000000000" pitchFamily="2" charset="-78"/>
              </a:rPr>
              <a:t> </a:t>
            </a:r>
            <a:r>
              <a:rPr lang="ar-SA" sz="2500" dirty="0">
                <a:cs typeface="B Yagut" panose="00000400000000000000" pitchFamily="2" charset="-78"/>
              </a:rPr>
              <a:t>ﺟﻠﻮي ﻋﺒﺎرت </a:t>
            </a:r>
            <a:r>
              <a:rPr lang="en-US" sz="2500" dirty="0"/>
              <a:t>Custom Text</a:t>
            </a:r>
            <a:r>
              <a:rPr lang="ar-SA" sz="2500" dirty="0" smtClean="0">
                <a:cs typeface="B Yagut" panose="00000400000000000000" pitchFamily="2" charset="-78"/>
              </a:rPr>
              <a:t>، </a:t>
            </a:r>
            <a:r>
              <a:rPr lang="ar-SA" sz="2500" dirty="0">
                <a:cs typeface="B Yagut" panose="00000400000000000000" pitchFamily="2" charset="-78"/>
              </a:rPr>
              <a:t>ﻣﺘﻦ دﻟﺨﻮاه ﺧﻮد را ﺗﺎﻳﭗ ﻛﻨﻴﺪ. اﻧﺘﺨﺎب ﮔﺰﻳﻨﻪ </a:t>
            </a:r>
            <a:r>
              <a:rPr lang="en-US" sz="2500" dirty="0" smtClean="0">
                <a:cs typeface="B Yagut" panose="00000400000000000000" pitchFamily="2" charset="-78"/>
              </a:rPr>
              <a:t>time</a:t>
            </a:r>
            <a:r>
              <a:rPr lang="ar-SA" sz="2500" dirty="0" smtClean="0">
                <a:cs typeface="B Yagut" panose="00000400000000000000" pitchFamily="2" charset="-78"/>
              </a:rPr>
              <a:t> </a:t>
            </a:r>
            <a:r>
              <a:rPr lang="ar-SA" sz="2500" dirty="0">
                <a:cs typeface="B Yagut" panose="00000400000000000000" pitchFamily="2" charset="-78"/>
              </a:rPr>
              <a:t>، ﺑﺎﻋﺚ ﻧﻤﺎﻳﺶ ﺳﺎﻋﺖ ﺑﻪ ﻋﻨﻮان </a:t>
            </a:r>
            <a:r>
              <a:rPr lang="ar-SA" sz="2500" dirty="0" smtClean="0">
                <a:cs typeface="B Yagut" panose="00000400000000000000" pitchFamily="2" charset="-78"/>
              </a:rPr>
              <a:t>ﻣﺤﺎﻓ</a:t>
            </a:r>
            <a:r>
              <a:rPr lang="fa-IR" sz="2500" dirty="0" smtClean="0">
                <a:cs typeface="B Yagut" panose="00000400000000000000" pitchFamily="2" charset="-78"/>
              </a:rPr>
              <a:t>ظ</a:t>
            </a:r>
            <a:r>
              <a:rPr lang="ar-SA" sz="2500" dirty="0" smtClean="0">
                <a:cs typeface="B Yagut" panose="00000400000000000000" pitchFamily="2" charset="-78"/>
              </a:rPr>
              <a:t>ﺻﻔﺤﻪ </a:t>
            </a:r>
            <a:r>
              <a:rPr lang="ar-SA" sz="2500" dirty="0">
                <a:cs typeface="B Yagut" panose="00000400000000000000" pitchFamily="2" charset="-78"/>
              </a:rPr>
              <a:t>ﻧﻤﺎﻳﺶ ﻣﻲ ﺷﻮد</a:t>
            </a:r>
            <a:r>
              <a:rPr lang="ar-SA" sz="2500" dirty="0" smtClean="0">
                <a:cs typeface="B Yagut" panose="00000400000000000000" pitchFamily="2" charset="-78"/>
              </a:rPr>
              <a:t>.</a:t>
            </a:r>
            <a:endParaRPr lang="fa-IR" sz="2500" dirty="0" smtClean="0">
              <a:cs typeface="B Yagut" panose="00000400000000000000" pitchFamily="2" charset="-78"/>
            </a:endParaRPr>
          </a:p>
          <a:p>
            <a:pPr algn="just" rtl="1"/>
            <a:endParaRPr lang="en-AU" sz="2000" dirty="0">
              <a:cs typeface="B Yagut" panose="00000400000000000000" pitchFamily="2" charset="-78"/>
            </a:endParaRPr>
          </a:p>
        </p:txBody>
      </p:sp>
      <p:sp>
        <p:nvSpPr>
          <p:cNvPr id="2" name="Rectangle 1"/>
          <p:cNvSpPr/>
          <p:nvPr/>
        </p:nvSpPr>
        <p:spPr>
          <a:xfrm>
            <a:off x="249712" y="980728"/>
            <a:ext cx="8385083" cy="523220"/>
          </a:xfrm>
          <a:prstGeom prst="rect">
            <a:avLst/>
          </a:prstGeom>
        </p:spPr>
        <p:txBody>
          <a:bodyPr wrap="square">
            <a:spAutoFit/>
          </a:bodyPr>
          <a:lstStyle/>
          <a:p>
            <a:pPr algn="just" rtl="1" hangingPunct="0"/>
            <a:r>
              <a:rPr lang="ar-SA" sz="2500" dirty="0" smtClean="0">
                <a:cs typeface="B Yagut" panose="00000400000000000000" pitchFamily="2" charset="-78"/>
              </a:rPr>
              <a:t>ﻣﺜﺎل) ﻣﻲ ﺧﻮاﻫﻴﻢ ﻣﺘﻦ دﻟﺨﻮاﻫﻲ را ﺑﻪ ﻋﻨﻮان ﻣﺤﺎﻓ</a:t>
            </a:r>
            <a:r>
              <a:rPr lang="fa-IR" sz="2500" dirty="0" smtClean="0">
                <a:cs typeface="B Yagut" panose="00000400000000000000" pitchFamily="2" charset="-78"/>
              </a:rPr>
              <a:t>ظ</a:t>
            </a:r>
            <a:r>
              <a:rPr lang="ar-SA" sz="2500" dirty="0" smtClean="0">
                <a:cs typeface="B Yagut" panose="00000400000000000000" pitchFamily="2" charset="-78"/>
              </a:rPr>
              <a:t> ﺻﻔﺤﻪ ﻧﻤﺎﻳﺶ، ﻗﺮار دﻫﻴﻢ</a:t>
            </a:r>
            <a:r>
              <a:rPr lang="ar-SA" sz="2800" dirty="0" smtClean="0">
                <a:cs typeface="B Yagut" panose="00000400000000000000" pitchFamily="2" charset="-78"/>
              </a:rPr>
              <a:t>. </a:t>
            </a:r>
            <a:endParaRPr lang="fa-IR" sz="2800" dirty="0">
              <a:cs typeface="B Yagut" panose="00000400000000000000" pitchFamily="2" charset="-78"/>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48877605"/>
      </p:ext>
    </p:extLst>
  </p:cSld>
  <p:clrMapOvr>
    <a:masterClrMapping/>
  </p:clrMapOvr>
  <mc:AlternateContent xmlns:mc="http://schemas.openxmlformats.org/markup-compatibility/2006" xmlns:p14="http://schemas.microsoft.com/office/powerpoint/2010/main">
    <mc:Choice Requires="p14">
      <p:transition spd="slow" p14:dur="2000" advTm="42984"/>
    </mc:Choice>
    <mc:Fallback xmlns="">
      <p:transition spd="slow" advTm="42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07704" y="5116017"/>
            <a:ext cx="3960440" cy="5746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rtl="1"/>
            <a:r>
              <a:rPr lang="ar-SA" sz="1600" b="1" dirty="0" smtClean="0">
                <a:cs typeface="B Yagut" panose="00000400000000000000" pitchFamily="2" charset="-78"/>
              </a:rPr>
              <a:t>ﺷﻜﻞ</a:t>
            </a:r>
            <a:r>
              <a:rPr lang="fa-IR" sz="1600" b="1" dirty="0" smtClean="0">
                <a:cs typeface="B Yagut" panose="00000400000000000000" pitchFamily="2" charset="-78"/>
              </a:rPr>
              <a:t>2-15-</a:t>
            </a:r>
            <a:r>
              <a:rPr lang="ar-SA" sz="1600" b="1" dirty="0" smtClean="0">
                <a:cs typeface="B Yagut" panose="00000400000000000000" pitchFamily="2" charset="-78"/>
              </a:rPr>
              <a:t> ‏ﺗﻨﻈﻴﻤﺎت </a:t>
            </a:r>
            <a:r>
              <a:rPr lang="ar-SA" sz="1600" b="1" dirty="0">
                <a:cs typeface="B Yagut" panose="00000400000000000000" pitchFamily="2" charset="-78"/>
              </a:rPr>
              <a:t>ﻣﺘﻦ ﻣﺤﺎﻓﻆ ﺻﻔﺤﻪ ﻧﻤﺎﻳﺶ</a:t>
            </a:r>
            <a:endParaRPr lang="en-AU" sz="1600" b="1" dirty="0">
              <a:cs typeface="B Yagut" panose="00000400000000000000" pitchFamily="2" charset="-78"/>
            </a:endParaRPr>
          </a:p>
        </p:txBody>
      </p:sp>
      <p:grpSp>
        <p:nvGrpSpPr>
          <p:cNvPr id="6" name="Group 5"/>
          <p:cNvGrpSpPr/>
          <p:nvPr/>
        </p:nvGrpSpPr>
        <p:grpSpPr>
          <a:xfrm>
            <a:off x="1242240" y="1195078"/>
            <a:ext cx="5904656" cy="3920939"/>
            <a:chOff x="1385036" y="476672"/>
            <a:chExt cx="5904656" cy="3920939"/>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5036" y="476672"/>
              <a:ext cx="5904656" cy="3920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ular Callout 2"/>
            <p:cNvSpPr/>
            <p:nvPr/>
          </p:nvSpPr>
          <p:spPr>
            <a:xfrm>
              <a:off x="2004973" y="516735"/>
              <a:ext cx="1008112" cy="432048"/>
            </a:xfrm>
            <a:prstGeom prst="wedgeRoundRectCallout">
              <a:avLst>
                <a:gd name="adj1" fmla="val -39284"/>
                <a:gd name="adj2" fmla="val 82036"/>
                <a:gd name="adj3" fmla="val 16667"/>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b="1" dirty="0" smtClean="0">
                  <a:cs typeface="B Yagut" panose="00000400000000000000" pitchFamily="2" charset="-78"/>
                </a:rPr>
                <a:t>نمایش ساعت</a:t>
              </a:r>
              <a:endParaRPr lang="en-US" b="1" dirty="0">
                <a:cs typeface="B Yagut" panose="00000400000000000000" pitchFamily="2" charset="-78"/>
              </a:endParaRPr>
            </a:p>
          </p:txBody>
        </p:sp>
        <p:sp>
          <p:nvSpPr>
            <p:cNvPr id="8" name="Rounded Rectangular Callout 7"/>
            <p:cNvSpPr/>
            <p:nvPr/>
          </p:nvSpPr>
          <p:spPr>
            <a:xfrm>
              <a:off x="3059832" y="662220"/>
              <a:ext cx="1800200" cy="414010"/>
            </a:xfrm>
            <a:prstGeom prst="wedgeRoundRectCallout">
              <a:avLst>
                <a:gd name="adj1" fmla="val -39284"/>
                <a:gd name="adj2" fmla="val 82036"/>
                <a:gd name="adj3" fmla="val 16667"/>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r" rtl="1"/>
              <a:r>
                <a:rPr lang="fa-IR" sz="1600" b="1" dirty="0" smtClean="0">
                  <a:cs typeface="B Yagut" panose="00000400000000000000" pitchFamily="2" charset="-78"/>
                </a:rPr>
                <a:t>متن </a:t>
              </a:r>
              <a:r>
                <a:rPr lang="en-US" sz="1600" b="1" dirty="0" smtClean="0">
                  <a:cs typeface="B Yagut" panose="00000400000000000000" pitchFamily="2" charset="-78"/>
                </a:rPr>
                <a:t>Screen Sarver</a:t>
              </a:r>
              <a:endParaRPr lang="en-US" sz="1600" b="1" dirty="0">
                <a:cs typeface="B Yagut" panose="00000400000000000000" pitchFamily="2" charset="-78"/>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24003023"/>
      </p:ext>
    </p:extLst>
  </p:cSld>
  <p:clrMapOvr>
    <a:masterClrMapping/>
  </p:clrMapOvr>
  <mc:AlternateContent xmlns:mc="http://schemas.openxmlformats.org/markup-compatibility/2006" xmlns:p14="http://schemas.microsoft.com/office/powerpoint/2010/main">
    <mc:Choice Requires="p14">
      <p:transition spd="slow" p14:dur="2000" advTm="17125"/>
    </mc:Choice>
    <mc:Fallback xmlns="">
      <p:transition spd="slow" advTm="17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6136" y="404665"/>
            <a:ext cx="2829000" cy="504056"/>
          </a:xfrm>
        </p:spPr>
        <p:txBody>
          <a:bodyPr>
            <a:normAutofit fontScale="90000"/>
          </a:bodyPr>
          <a:lstStyle/>
          <a:p>
            <a:pPr marL="342900" indent="-342900" algn="l" rtl="1">
              <a:buFont typeface="Wingdings" panose="05000000000000000000" pitchFamily="2" charset="2"/>
              <a:buChar char="§"/>
            </a:pPr>
            <a:r>
              <a:rPr lang="fa-IR" sz="2500" b="1" dirty="0">
                <a:cs typeface="B Yagut" panose="00000400000000000000" pitchFamily="2" charset="-78"/>
              </a:rPr>
              <a:t>ذ</a:t>
            </a:r>
            <a:r>
              <a:rPr lang="ar-SA" sz="2500" b="1" dirty="0" smtClean="0">
                <a:cs typeface="B Yagut" panose="00000400000000000000" pitchFamily="2" charset="-78"/>
              </a:rPr>
              <a:t>ﺧﻴﺮه </a:t>
            </a:r>
            <a:r>
              <a:rPr lang="ar-SA" sz="2500" b="1" dirty="0">
                <a:cs typeface="B Yagut" panose="00000400000000000000" pitchFamily="2" charset="-78"/>
              </a:rPr>
              <a:t>اﻟﮕﻮي ﻧﻤﺎﻳﺸﻲ</a:t>
            </a:r>
            <a:endParaRPr lang="en-US" sz="2500" dirty="0">
              <a:cs typeface="B Yagut" panose="00000400000000000000" pitchFamily="2" charset="-78"/>
            </a:endParaRPr>
          </a:p>
        </p:txBody>
      </p:sp>
      <p:sp>
        <p:nvSpPr>
          <p:cNvPr id="3" name="Content Placeholder 2"/>
          <p:cNvSpPr>
            <a:spLocks noGrp="1"/>
          </p:cNvSpPr>
          <p:nvPr>
            <p:ph idx="1"/>
          </p:nvPr>
        </p:nvSpPr>
        <p:spPr>
          <a:xfrm>
            <a:off x="539552" y="908720"/>
            <a:ext cx="8229600" cy="2592288"/>
          </a:xfrm>
        </p:spPr>
        <p:txBody>
          <a:bodyPr>
            <a:normAutofit fontScale="92500"/>
          </a:bodyPr>
          <a:lstStyle/>
          <a:p>
            <a:pPr marL="0" indent="0" algn="r" rtl="1">
              <a:buNone/>
            </a:pPr>
            <a:r>
              <a:rPr lang="fa-IR" sz="2500" dirty="0" smtClean="0">
                <a:cs typeface="B Yagut" panose="00000400000000000000" pitchFamily="2" charset="-78"/>
              </a:rPr>
              <a:t>1- </a:t>
            </a:r>
            <a:r>
              <a:rPr lang="ar-SA" sz="2500" dirty="0" smtClean="0">
                <a:cs typeface="B Yagut" panose="00000400000000000000" pitchFamily="2" charset="-78"/>
              </a:rPr>
              <a:t>روي </a:t>
            </a:r>
            <a:r>
              <a:rPr lang="ar-SA" sz="2500" dirty="0">
                <a:cs typeface="B Yagut" panose="00000400000000000000" pitchFamily="2" charset="-78"/>
              </a:rPr>
              <a:t>ﻳﻚ ﻧﺎﺣﻴﻪ ﺧﺎﻟﻲ از ﻣﻴﺰﻛﺎر ﻛﻠﻴﻚ راﺳﺖ ﻛﺮده و </a:t>
            </a:r>
            <a:r>
              <a:rPr lang="ar-SA" sz="2500" dirty="0" smtClean="0">
                <a:cs typeface="B Yagut" panose="00000400000000000000" pitchFamily="2" charset="-78"/>
              </a:rPr>
              <a:t>ﮔﺰﻳﻨﻪ</a:t>
            </a:r>
            <a:r>
              <a:rPr lang="fa-IR" sz="2500" dirty="0" smtClean="0">
                <a:cs typeface="B Yagut" panose="00000400000000000000" pitchFamily="2" charset="-78"/>
              </a:rPr>
              <a:t> </a:t>
            </a:r>
            <a:r>
              <a:rPr lang="en-US" sz="2500" dirty="0" smtClean="0">
                <a:cs typeface="B Yagut" panose="00000400000000000000" pitchFamily="2" charset="-78"/>
              </a:rPr>
              <a:t> Personalize</a:t>
            </a:r>
            <a:r>
              <a:rPr lang="fa-IR" sz="2500" dirty="0" smtClean="0">
                <a:cs typeface="B Yagut" panose="00000400000000000000" pitchFamily="2" charset="-78"/>
              </a:rPr>
              <a:t> </a:t>
            </a:r>
            <a:r>
              <a:rPr lang="ar-SA" sz="2500" dirty="0" smtClean="0">
                <a:cs typeface="B Yagut" panose="00000400000000000000" pitchFamily="2" charset="-78"/>
              </a:rPr>
              <a:t> </a:t>
            </a:r>
            <a:r>
              <a:rPr lang="fa-IR" sz="2500" dirty="0" smtClean="0">
                <a:cs typeface="B Yagut" panose="00000400000000000000" pitchFamily="2" charset="-78"/>
              </a:rPr>
              <a:t>   </a:t>
            </a:r>
          </a:p>
          <a:p>
            <a:pPr marL="0" indent="0" algn="r" rtl="1">
              <a:buNone/>
            </a:pPr>
            <a:r>
              <a:rPr lang="fa-IR" sz="2500" dirty="0">
                <a:cs typeface="B Yagut" panose="00000400000000000000" pitchFamily="2" charset="-78"/>
              </a:rPr>
              <a:t> </a:t>
            </a:r>
            <a:r>
              <a:rPr lang="fa-IR" sz="2500" dirty="0" smtClean="0">
                <a:cs typeface="B Yagut" panose="00000400000000000000" pitchFamily="2" charset="-78"/>
              </a:rPr>
              <a:t>   </a:t>
            </a:r>
            <a:r>
              <a:rPr lang="ar-SA" sz="2500" dirty="0" smtClean="0">
                <a:cs typeface="B Yagut" panose="00000400000000000000" pitchFamily="2" charset="-78"/>
              </a:rPr>
              <a:t>را </a:t>
            </a:r>
            <a:r>
              <a:rPr lang="ar-SA" sz="2500" dirty="0">
                <a:cs typeface="B Yagut" panose="00000400000000000000" pitchFamily="2" charset="-78"/>
              </a:rPr>
              <a:t>اﻧﺘﺨﺎب </a:t>
            </a:r>
            <a:r>
              <a:rPr lang="ar-SA" sz="2500" dirty="0" smtClean="0">
                <a:cs typeface="B Yagut" panose="00000400000000000000" pitchFamily="2" charset="-78"/>
              </a:rPr>
              <a:t>ﻛﻨﻴﺪ</a:t>
            </a:r>
            <a:r>
              <a:rPr lang="fa-IR" sz="2500" dirty="0" smtClean="0">
                <a:cs typeface="B Yagut" panose="00000400000000000000" pitchFamily="2" charset="-78"/>
              </a:rPr>
              <a:t>.</a:t>
            </a:r>
          </a:p>
          <a:p>
            <a:pPr marL="0" indent="0" algn="just" rtl="1" hangingPunct="0">
              <a:buNone/>
            </a:pPr>
            <a:r>
              <a:rPr lang="fa-IR" sz="2500" dirty="0" smtClean="0">
                <a:cs typeface="B Yagut" panose="00000400000000000000" pitchFamily="2" charset="-78"/>
              </a:rPr>
              <a:t>2</a:t>
            </a:r>
            <a:r>
              <a:rPr lang="ar-SA" sz="2500" dirty="0">
                <a:cs typeface="B Yagut" panose="00000400000000000000" pitchFamily="2" charset="-78"/>
              </a:rPr>
              <a:t>- در ﻗﺴﻤﺖ </a:t>
            </a:r>
            <a:r>
              <a:rPr lang="en-US" sz="2500" dirty="0">
                <a:cs typeface="B Yagut" panose="00000400000000000000" pitchFamily="2" charset="-78"/>
              </a:rPr>
              <a:t>Personalize</a:t>
            </a:r>
            <a:r>
              <a:rPr lang="ar-SA" sz="2500" dirty="0">
                <a:cs typeface="B Yagut" panose="00000400000000000000" pitchFamily="2" charset="-78"/>
              </a:rPr>
              <a:t> ، ﻋﺒﺎرت </a:t>
            </a:r>
            <a:r>
              <a:rPr lang="en-US" sz="2500" dirty="0">
                <a:cs typeface="B Yagut" panose="00000400000000000000" pitchFamily="2" charset="-78"/>
              </a:rPr>
              <a:t>Unsaved </a:t>
            </a:r>
            <a:r>
              <a:rPr lang="en-US" sz="2500" dirty="0" smtClean="0">
                <a:cs typeface="B Yagut" panose="00000400000000000000" pitchFamily="2" charset="-78"/>
              </a:rPr>
              <a:t>Theme</a:t>
            </a:r>
            <a:r>
              <a:rPr lang="fa-IR" sz="2500" dirty="0" smtClean="0">
                <a:cs typeface="B Yagut" panose="00000400000000000000" pitchFamily="2" charset="-78"/>
              </a:rPr>
              <a:t>،</a:t>
            </a:r>
            <a:r>
              <a:rPr lang="ar-SA" sz="2500" dirty="0" smtClean="0">
                <a:cs typeface="B Yagut" panose="00000400000000000000" pitchFamily="2" charset="-78"/>
              </a:rPr>
              <a:t> </a:t>
            </a:r>
            <a:r>
              <a:rPr lang="ar-SA" sz="2500" dirty="0">
                <a:cs typeface="B Yagut" panose="00000400000000000000" pitchFamily="2" charset="-78"/>
              </a:rPr>
              <a:t>ﺑﺮاي ذﺧﻴﺮه اﻟﮕﻮ، روي </a:t>
            </a:r>
            <a:endParaRPr lang="en-US" sz="2500" dirty="0" smtClean="0">
              <a:cs typeface="B Yagut" panose="00000400000000000000" pitchFamily="2" charset="-78"/>
            </a:endParaRPr>
          </a:p>
          <a:p>
            <a:pPr marL="0" indent="0" algn="just" rtl="1" hangingPunct="0">
              <a:buNone/>
            </a:pPr>
            <a:r>
              <a:rPr lang="en-US" sz="2500" dirty="0">
                <a:cs typeface="B Yagut" panose="00000400000000000000" pitchFamily="2" charset="-78"/>
              </a:rPr>
              <a:t> </a:t>
            </a:r>
            <a:r>
              <a:rPr lang="en-US" sz="2500" dirty="0" smtClean="0">
                <a:cs typeface="B Yagut" panose="00000400000000000000" pitchFamily="2" charset="-78"/>
              </a:rPr>
              <a:t>    </a:t>
            </a:r>
            <a:r>
              <a:rPr lang="ar-SA" sz="2500" dirty="0" smtClean="0">
                <a:cs typeface="B Yagut" panose="00000400000000000000" pitchFamily="2" charset="-78"/>
              </a:rPr>
              <a:t>اﻳﻦ </a:t>
            </a:r>
            <a:r>
              <a:rPr lang="ar-SA" sz="2500" dirty="0">
                <a:cs typeface="B Yagut" panose="00000400000000000000" pitchFamily="2" charset="-78"/>
              </a:rPr>
              <a:t>ﻗﺴﻤﺖ ﻛﻠﻴﻚ راﺳﺖ ﻛﺮده و ﮔﺰﻳﻨﻪ </a:t>
            </a:r>
            <a:r>
              <a:rPr lang="en-US" sz="2500" dirty="0" smtClean="0">
                <a:cs typeface="B Yagut" panose="00000400000000000000" pitchFamily="2" charset="-78"/>
              </a:rPr>
              <a:t>Save theme</a:t>
            </a:r>
            <a:r>
              <a:rPr lang="fa-IR" sz="2500" dirty="0" smtClean="0">
                <a:cs typeface="B Yagut" panose="00000400000000000000" pitchFamily="2" charset="-78"/>
              </a:rPr>
              <a:t> </a:t>
            </a:r>
            <a:r>
              <a:rPr lang="ar-SA" sz="2500" dirty="0" smtClean="0">
                <a:cs typeface="B Yagut" panose="00000400000000000000" pitchFamily="2" charset="-78"/>
              </a:rPr>
              <a:t>را </a:t>
            </a:r>
            <a:r>
              <a:rPr lang="ar-SA" sz="2500" dirty="0">
                <a:cs typeface="B Yagut" panose="00000400000000000000" pitchFamily="2" charset="-78"/>
              </a:rPr>
              <a:t>اﻧﺘﺨﺎب ﻛﻨﻴﺪ.</a:t>
            </a:r>
            <a:endParaRPr lang="en-AU" sz="2500" dirty="0">
              <a:cs typeface="B Yagut" panose="00000400000000000000" pitchFamily="2" charset="-78"/>
            </a:endParaRPr>
          </a:p>
          <a:p>
            <a:pPr marL="0" indent="0" algn="just" rtl="1">
              <a:buNone/>
            </a:pPr>
            <a:r>
              <a:rPr lang="fa-IR" sz="2500" dirty="0">
                <a:cs typeface="B Yagut" panose="00000400000000000000" pitchFamily="2" charset="-78"/>
              </a:rPr>
              <a:t>3</a:t>
            </a:r>
            <a:r>
              <a:rPr lang="ar-SA" sz="2500" dirty="0">
                <a:cs typeface="B Yagut" panose="00000400000000000000" pitchFamily="2" charset="-78"/>
              </a:rPr>
              <a:t>- در ﻛﺎدر ﺑﺎز ﺷﺪه </a:t>
            </a:r>
            <a:r>
              <a:rPr lang="fa-IR" sz="2500" dirty="0" smtClean="0">
                <a:cs typeface="B Yagut" panose="00000400000000000000" pitchFamily="2" charset="-78"/>
              </a:rPr>
              <a:t>(شکل 2-17)، </a:t>
            </a:r>
            <a:r>
              <a:rPr lang="ar-SA" sz="2500" dirty="0">
                <a:cs typeface="B Yagut" panose="00000400000000000000" pitchFamily="2" charset="-78"/>
              </a:rPr>
              <a:t>ﻧﺎم دﻟﺨﻮاﻫﻲ را ﺗﺎﻳﭗ ﻛﺮده و روي دﻛﻤﻪ </a:t>
            </a:r>
            <a:r>
              <a:rPr lang="en-US" sz="2500" dirty="0">
                <a:cs typeface="B Yagut" panose="00000400000000000000" pitchFamily="2" charset="-78"/>
              </a:rPr>
              <a:t> </a:t>
            </a:r>
            <a:r>
              <a:rPr lang="en-US" sz="2500" dirty="0" smtClean="0">
                <a:cs typeface="B Yagut" panose="00000400000000000000" pitchFamily="2" charset="-78"/>
              </a:rPr>
              <a:t>save</a:t>
            </a:r>
          </a:p>
          <a:p>
            <a:pPr marL="0" indent="0" algn="just" rtl="1">
              <a:buNone/>
            </a:pPr>
            <a:r>
              <a:rPr lang="fa-IR" sz="2500" dirty="0" smtClean="0">
                <a:cs typeface="B Yagut" panose="00000400000000000000" pitchFamily="2" charset="-78"/>
              </a:rPr>
              <a:t>  </a:t>
            </a:r>
            <a:r>
              <a:rPr lang="en-US" sz="2500" dirty="0" smtClean="0">
                <a:cs typeface="B Yagut" panose="00000400000000000000" pitchFamily="2" charset="-78"/>
              </a:rPr>
              <a:t>   </a:t>
            </a:r>
            <a:r>
              <a:rPr lang="ar-SA" sz="2500" dirty="0" smtClean="0">
                <a:cs typeface="B Yagut" panose="00000400000000000000" pitchFamily="2" charset="-78"/>
              </a:rPr>
              <a:t>ﻛﻠﻴﻚ </a:t>
            </a:r>
            <a:r>
              <a:rPr lang="ar-SA" sz="2500" dirty="0">
                <a:cs typeface="B Yagut" panose="00000400000000000000" pitchFamily="2" charset="-78"/>
              </a:rPr>
              <a:t>ﻛﻨﻴﺪ</a:t>
            </a:r>
            <a:r>
              <a:rPr lang="ar-SA" sz="2500" dirty="0" smtClean="0">
                <a:cs typeface="B Yagut" panose="00000400000000000000" pitchFamily="2" charset="-78"/>
              </a:rPr>
              <a:t>.</a:t>
            </a:r>
            <a:endParaRPr lang="en-US" sz="2500" dirty="0"/>
          </a:p>
        </p:txBody>
      </p:sp>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551145" y="3045059"/>
            <a:ext cx="3816424" cy="3284528"/>
          </a:xfrm>
          <a:prstGeom prst="rect">
            <a:avLst/>
          </a:prstGeom>
          <a:noFill/>
        </p:spPr>
      </p:pic>
      <p:pic>
        <p:nvPicPr>
          <p:cNvPr id="5" name="Picture 4"/>
          <p:cNvPicPr/>
          <p:nvPr/>
        </p:nvPicPr>
        <p:blipFill>
          <a:blip r:embed="rId5">
            <a:extLst>
              <a:ext uri="{28A0092B-C50C-407E-A947-70E740481C1C}">
                <a14:useLocalDpi xmlns:a14="http://schemas.microsoft.com/office/drawing/2010/main" val="0"/>
              </a:ext>
            </a:extLst>
          </a:blip>
          <a:srcRect/>
          <a:stretch>
            <a:fillRect/>
          </a:stretch>
        </p:blipFill>
        <p:spPr bwMode="auto">
          <a:xfrm>
            <a:off x="4499993" y="3933056"/>
            <a:ext cx="3415452" cy="955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4755783" y="5085185"/>
            <a:ext cx="3312368" cy="5746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rtl="1"/>
            <a:r>
              <a:rPr lang="ar-SA" b="1" dirty="0">
                <a:solidFill>
                  <a:schemeClr val="tx1"/>
                </a:solidFill>
                <a:cs typeface="B Yagut" panose="00000400000000000000" pitchFamily="2" charset="-78"/>
              </a:rPr>
              <a:t>ﺷﻜﻞ </a:t>
            </a:r>
            <a:r>
              <a:rPr lang="ar-SA" b="1" dirty="0" smtClean="0">
                <a:solidFill>
                  <a:schemeClr val="tx1"/>
                </a:solidFill>
                <a:cs typeface="B Yagut" panose="00000400000000000000" pitchFamily="2" charset="-78"/>
              </a:rPr>
              <a:t>‏</a:t>
            </a:r>
            <a:r>
              <a:rPr lang="fa-IR" b="1" dirty="0" smtClean="0">
                <a:solidFill>
                  <a:schemeClr val="tx1"/>
                </a:solidFill>
                <a:cs typeface="B Yagut" panose="00000400000000000000" pitchFamily="2" charset="-78"/>
              </a:rPr>
              <a:t>2-17- </a:t>
            </a:r>
            <a:r>
              <a:rPr lang="ar-SA" b="1" dirty="0">
                <a:solidFill>
                  <a:schemeClr val="tx1"/>
                </a:solidFill>
                <a:cs typeface="B Yagut" panose="00000400000000000000" pitchFamily="2" charset="-78"/>
              </a:rPr>
              <a:t>اﻧﺘﺨﺎب ﻧﺎم ﺑﺮاي اﻟﮕﻮي ﻧﻤﺎﻳﺸﻲ</a:t>
            </a:r>
            <a:endParaRPr lang="en-AU" b="1" dirty="0">
              <a:solidFill>
                <a:schemeClr val="tx1"/>
              </a:solidFill>
              <a:cs typeface="B Yagut" panose="00000400000000000000" pitchFamily="2" charset="-78"/>
            </a:endParaRPr>
          </a:p>
        </p:txBody>
      </p:sp>
      <p:sp>
        <p:nvSpPr>
          <p:cNvPr id="7" name="Rectangle 6"/>
          <p:cNvSpPr/>
          <p:nvPr/>
        </p:nvSpPr>
        <p:spPr>
          <a:xfrm>
            <a:off x="1259632" y="6329587"/>
            <a:ext cx="2767103" cy="338554"/>
          </a:xfrm>
          <a:prstGeom prst="rect">
            <a:avLst/>
          </a:prstGeom>
        </p:spPr>
        <p:txBody>
          <a:bodyPr wrap="none">
            <a:spAutoFit/>
          </a:bodyPr>
          <a:lstStyle/>
          <a:p>
            <a:pPr algn="ctr" rtl="1"/>
            <a:r>
              <a:rPr lang="ar-SA" sz="1600" b="1" dirty="0" smtClean="0">
                <a:cs typeface="B Yagut" panose="00000400000000000000" pitchFamily="2" charset="-78"/>
              </a:rPr>
              <a:t>ﺷﻜﻞ</a:t>
            </a:r>
            <a:r>
              <a:rPr lang="fa-IR" sz="1600" b="1" dirty="0" smtClean="0">
                <a:cs typeface="B Yagut" panose="00000400000000000000" pitchFamily="2" charset="-78"/>
              </a:rPr>
              <a:t>2-16-ذخیره یک </a:t>
            </a:r>
            <a:r>
              <a:rPr lang="fa-IR" sz="1600" b="1" dirty="0">
                <a:cs typeface="B Yagut" panose="00000400000000000000" pitchFamily="2" charset="-78"/>
              </a:rPr>
              <a:t>الگوی</a:t>
            </a:r>
            <a:r>
              <a:rPr lang="ar-SA" sz="1600" b="1" dirty="0">
                <a:cs typeface="B Yagut" panose="00000400000000000000" pitchFamily="2" charset="-78"/>
              </a:rPr>
              <a:t>ﻧﻤﺎﻳ</a:t>
            </a:r>
            <a:r>
              <a:rPr lang="fa-IR" sz="1600" b="1" dirty="0">
                <a:cs typeface="B Yagut" panose="00000400000000000000" pitchFamily="2" charset="-78"/>
              </a:rPr>
              <a:t>شی</a:t>
            </a:r>
            <a:endParaRPr lang="en-AU" sz="1600" b="1" dirty="0">
              <a:cs typeface="B Yagut" panose="00000400000000000000" pitchFamily="2" charset="-78"/>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64934988"/>
      </p:ext>
    </p:extLst>
  </p:cSld>
  <p:clrMapOvr>
    <a:masterClrMapping/>
  </p:clrMapOvr>
  <mc:AlternateContent xmlns:mc="http://schemas.openxmlformats.org/markup-compatibility/2006" xmlns:p14="http://schemas.microsoft.com/office/powerpoint/2010/main">
    <mc:Choice Requires="p14">
      <p:transition spd="slow" p14:dur="2000" advTm="49130"/>
    </mc:Choice>
    <mc:Fallback xmlns="">
      <p:transition spd="slow" advTm="49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135286"/>
            <a:ext cx="8229600" cy="4525963"/>
          </a:xfrm>
        </p:spPr>
        <p:txBody>
          <a:bodyPr/>
          <a:lstStyle/>
          <a:p>
            <a:pPr algn="r" rtl="1"/>
            <a:r>
              <a:rPr lang="ar-SA" sz="2500" dirty="0" smtClean="0">
                <a:cs typeface="B Yagut" panose="00000400000000000000" pitchFamily="2" charset="-78"/>
              </a:rPr>
              <a:t>اﻟﮕﻮﻫﺎي </a:t>
            </a:r>
            <a:r>
              <a:rPr lang="ar-SA" sz="2500" dirty="0">
                <a:cs typeface="B Yagut" panose="00000400000000000000" pitchFamily="2" charset="-78"/>
              </a:rPr>
              <a:t>ﻧﻤﺎﻳﺸﻲ(</a:t>
            </a:r>
            <a:r>
              <a:rPr lang="en-US" sz="2500" dirty="0" smtClean="0">
                <a:cs typeface="B Yagut" panose="00000400000000000000" pitchFamily="2" charset="-78"/>
              </a:rPr>
              <a:t>(Theme</a:t>
            </a:r>
            <a:r>
              <a:rPr lang="ar-SA" sz="2500" dirty="0" smtClean="0">
                <a:cs typeface="B Yagut" panose="00000400000000000000" pitchFamily="2" charset="-78"/>
              </a:rPr>
              <a:t> </a:t>
            </a:r>
            <a:r>
              <a:rPr lang="ar-SA" sz="2500" dirty="0">
                <a:cs typeface="B Yagut" panose="00000400000000000000" pitchFamily="2" charset="-78"/>
              </a:rPr>
              <a:t>ﺳﻔﺎرﺷﻲ ﻛﺎرﺑﺮ در ﻗﺴﻤﺖ </a:t>
            </a:r>
            <a:r>
              <a:rPr lang="en-US" sz="2500" dirty="0">
                <a:cs typeface="B Yagut" panose="00000400000000000000" pitchFamily="2" charset="-78"/>
              </a:rPr>
              <a:t> My </a:t>
            </a:r>
            <a:r>
              <a:rPr lang="en-US" sz="2500" dirty="0" smtClean="0">
                <a:cs typeface="B Yagut" panose="00000400000000000000" pitchFamily="2" charset="-78"/>
              </a:rPr>
              <a:t>Themes</a:t>
            </a:r>
            <a:r>
              <a:rPr lang="ar-SA" sz="2500" dirty="0" smtClean="0">
                <a:cs typeface="B Yagut" panose="00000400000000000000" pitchFamily="2" charset="-78"/>
              </a:rPr>
              <a:t> </a:t>
            </a:r>
            <a:r>
              <a:rPr lang="ar-SA" sz="2500" dirty="0">
                <a:cs typeface="B Yagut" panose="00000400000000000000" pitchFamily="2" charset="-78"/>
              </a:rPr>
              <a:t>ﻧﺸﺎن داده ﻣﻲ ﺷﻮﻧﺪ</a:t>
            </a:r>
            <a:r>
              <a:rPr lang="ar-SA" sz="2500" dirty="0" smtClean="0">
                <a:cs typeface="B Yagut" panose="00000400000000000000" pitchFamily="2" charset="-78"/>
              </a:rPr>
              <a:t>.</a:t>
            </a:r>
            <a:endParaRPr lang="fa-IR" sz="2500" dirty="0" smtClean="0">
              <a:cs typeface="B Yagut" panose="00000400000000000000" pitchFamily="2" charset="-78"/>
            </a:endParaRPr>
          </a:p>
          <a:p>
            <a:pPr algn="r" rtl="1"/>
            <a:r>
              <a:rPr lang="ar-SA" sz="2500" dirty="0">
                <a:cs typeface="B Yagut" panose="00000400000000000000" pitchFamily="2" charset="-78"/>
              </a:rPr>
              <a:t>ﺑﺮاي ﺣﺬف اﻟﮕﻮﻫﺎي ﻧﻤﺎﻳﺸﻲ ﻛﺎرﺑﺮ، روي آن ﻛﻠﻴﻚ راﺳﺖ ﻛﺮده و ﮔﺰﻳﻨﻪ </a:t>
            </a:r>
            <a:r>
              <a:rPr lang="en-US" sz="2500" dirty="0">
                <a:cs typeface="B Yagut" panose="00000400000000000000" pitchFamily="2" charset="-78"/>
              </a:rPr>
              <a:t> Delete theme </a:t>
            </a:r>
            <a:r>
              <a:rPr lang="ar-SA" sz="2500" dirty="0" smtClean="0">
                <a:cs typeface="B Yagut" panose="00000400000000000000" pitchFamily="2" charset="-78"/>
              </a:rPr>
              <a:t> </a:t>
            </a:r>
            <a:r>
              <a:rPr lang="ar-SA" sz="2500" dirty="0">
                <a:cs typeface="B Yagut" panose="00000400000000000000" pitchFamily="2" charset="-78"/>
              </a:rPr>
              <a:t>را </a:t>
            </a:r>
            <a:r>
              <a:rPr lang="ar-SA" sz="2500" dirty="0" smtClean="0">
                <a:cs typeface="B Yagut" panose="00000400000000000000" pitchFamily="2" charset="-78"/>
              </a:rPr>
              <a:t>اﻧﺘﺨﺎب</a:t>
            </a:r>
            <a:r>
              <a:rPr lang="fa-IR" sz="2500" dirty="0" smtClean="0">
                <a:cs typeface="B Yagut" panose="00000400000000000000" pitchFamily="2" charset="-78"/>
              </a:rPr>
              <a:t> </a:t>
            </a:r>
            <a:r>
              <a:rPr lang="ar-SA" sz="2500" dirty="0">
                <a:cs typeface="B Yagut" panose="00000400000000000000" pitchFamily="2" charset="-78"/>
              </a:rPr>
              <a:t>ﻛﻨﻴﺪ. دﻗﺖ ﻛﻨﻴﺪ ﻛﻪ اﻟﮕﻮ ﻧﺒﺎﻳﺪ در ﺣﺎل اﺳﺘﻔﺎده ﺑﺎﺷﺪ (اﺑﺘﺪا اﻟﮕﻮي دﻳﮕﺮي را اﻋﻤﺎل ﻛﻨﻴﺪ).</a:t>
            </a:r>
            <a:endParaRPr lang="en-US" sz="2500" dirty="0">
              <a:cs typeface="B Yagut" panose="00000400000000000000" pitchFamily="2" charset="-78"/>
            </a:endParaRPr>
          </a:p>
          <a:p>
            <a:endParaRPr lang="en-US" dirty="0"/>
          </a:p>
        </p:txBody>
      </p:sp>
      <p:pic>
        <p:nvPicPr>
          <p:cNvPr id="92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5247"/>
          <a:stretch/>
        </p:blipFill>
        <p:spPr bwMode="auto">
          <a:xfrm>
            <a:off x="827586" y="3501009"/>
            <a:ext cx="3939095" cy="3038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a:off x="4755982" y="5529825"/>
            <a:ext cx="3036408" cy="369332"/>
          </a:xfrm>
          <a:prstGeom prst="rect">
            <a:avLst/>
          </a:prstGeom>
        </p:spPr>
        <p:txBody>
          <a:bodyPr wrap="none">
            <a:spAutoFit/>
          </a:bodyPr>
          <a:lstStyle/>
          <a:p>
            <a:pPr algn="ctr" rtl="1"/>
            <a:r>
              <a:rPr lang="ar-SA" b="1" dirty="0" smtClean="0">
                <a:cs typeface="B Yagut" panose="00000400000000000000" pitchFamily="2" charset="-78"/>
              </a:rPr>
              <a:t>ﺷﻜﻞ</a:t>
            </a:r>
            <a:r>
              <a:rPr lang="fa-IR" b="1" dirty="0" smtClean="0">
                <a:cs typeface="B Yagut" panose="00000400000000000000" pitchFamily="2" charset="-78"/>
              </a:rPr>
              <a:t>2-18- حذف یک </a:t>
            </a:r>
            <a:r>
              <a:rPr lang="fa-IR" b="1" dirty="0">
                <a:cs typeface="B Yagut" panose="00000400000000000000" pitchFamily="2" charset="-78"/>
              </a:rPr>
              <a:t>الگوی</a:t>
            </a:r>
            <a:r>
              <a:rPr lang="ar-SA" b="1" dirty="0">
                <a:cs typeface="B Yagut" panose="00000400000000000000" pitchFamily="2" charset="-78"/>
              </a:rPr>
              <a:t>ﻧﻤﺎﻳ</a:t>
            </a:r>
            <a:r>
              <a:rPr lang="fa-IR" b="1" dirty="0">
                <a:cs typeface="B Yagut" panose="00000400000000000000" pitchFamily="2" charset="-78"/>
              </a:rPr>
              <a:t>شی</a:t>
            </a:r>
            <a:endParaRPr lang="en-AU" b="1" dirty="0">
              <a:cs typeface="B Yagut" panose="00000400000000000000" pitchFamily="2" charset="-78"/>
            </a:endParaRPr>
          </a:p>
        </p:txBody>
      </p:sp>
      <p:sp>
        <p:nvSpPr>
          <p:cNvPr id="5" name="Rounded Rectangular Callout 4"/>
          <p:cNvSpPr/>
          <p:nvPr/>
        </p:nvSpPr>
        <p:spPr>
          <a:xfrm>
            <a:off x="7668344" y="620688"/>
            <a:ext cx="740768" cy="413756"/>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a-IR" sz="2000" dirty="0">
                <a:cs typeface="B Yagut" panose="00000400000000000000" pitchFamily="2" charset="-78"/>
              </a:rPr>
              <a:t>نکته</a:t>
            </a:r>
            <a:r>
              <a:rPr lang="fa-IR" dirty="0">
                <a:cs typeface="B Yagut" panose="00000400000000000000" pitchFamily="2" charset="-78"/>
              </a:rPr>
              <a:t>:</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25732780"/>
      </p:ext>
    </p:extLst>
  </p:cSld>
  <p:clrMapOvr>
    <a:masterClrMapping/>
  </p:clrMapOvr>
  <mc:AlternateContent xmlns:mc="http://schemas.openxmlformats.org/markup-compatibility/2006" xmlns:p14="http://schemas.microsoft.com/office/powerpoint/2010/main">
    <mc:Choice Requires="p14">
      <p:transition spd="slow" p14:dur="2000" advTm="25148"/>
    </mc:Choice>
    <mc:Fallback xmlns="">
      <p:transition spd="slow" advTm="25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340768"/>
            <a:ext cx="7992888" cy="4680520"/>
          </a:xfrm>
        </p:spPr>
        <p:txBody>
          <a:bodyPr>
            <a:normAutofit/>
          </a:bodyPr>
          <a:lstStyle/>
          <a:p>
            <a:pPr marL="0" indent="0" algn="just" rtl="1">
              <a:buNone/>
            </a:pPr>
            <a:r>
              <a:rPr lang="fa-IR" sz="2500" dirty="0" smtClean="0">
                <a:cs typeface="B Yagut" panose="00000400000000000000" pitchFamily="2" charset="-78"/>
              </a:rPr>
              <a:t>١- روي ﻳﻚ ﻧﺎﺣﻴﻪ ﺧﺎﻟﻲ از ﻣﻴﺰﻛﺎر ﻛﻠﻴﻚ راﺳﺖ ﻛﺮده و ﮔﺰﻳﻨﻪ </a:t>
            </a:r>
            <a:r>
              <a:rPr lang="en-AU" sz="2500" dirty="0" smtClean="0">
                <a:cs typeface="B Yagut" panose="00000400000000000000" pitchFamily="2" charset="-78"/>
              </a:rPr>
              <a:t>Screen resolution </a:t>
            </a:r>
            <a:r>
              <a:rPr lang="fa-IR" sz="2500" dirty="0" smtClean="0">
                <a:cs typeface="B Yagut" panose="00000400000000000000" pitchFamily="2" charset="-78"/>
              </a:rPr>
              <a:t>را اﻧﺘﺨﺎب ﻛﻨﻴﺪ.</a:t>
            </a:r>
          </a:p>
          <a:p>
            <a:pPr marL="0" indent="0" algn="just" rtl="1">
              <a:buNone/>
            </a:pPr>
            <a:r>
              <a:rPr lang="fa-IR" sz="2500" dirty="0" smtClean="0">
                <a:cs typeface="B Yagut" panose="00000400000000000000" pitchFamily="2" charset="-78"/>
              </a:rPr>
              <a:t>٢- در ﭘﻨﺠﺮه ﺑﺎز ﺷﺪه  (شکل 2-19)، ﻗﺴﻤﺖ </a:t>
            </a:r>
            <a:r>
              <a:rPr lang="en-US" sz="2500" dirty="0" smtClean="0"/>
              <a:t>Display</a:t>
            </a:r>
            <a:r>
              <a:rPr lang="en-AU" sz="2500" dirty="0" smtClean="0">
                <a:cs typeface="B Yagut" panose="00000400000000000000" pitchFamily="2" charset="-78"/>
              </a:rPr>
              <a:t> </a:t>
            </a:r>
            <a:r>
              <a:rPr lang="fa-IR" sz="2500" dirty="0" smtClean="0">
                <a:cs typeface="B Yagut" panose="00000400000000000000" pitchFamily="2" charset="-78"/>
              </a:rPr>
              <a:t>ﻣﺸﺨﺼﺎت ﺻﻔﺤﻪ</a:t>
            </a:r>
          </a:p>
          <a:p>
            <a:pPr marL="0" indent="0" algn="just" rtl="1">
              <a:buNone/>
            </a:pPr>
            <a:r>
              <a:rPr lang="fa-IR" sz="2500" dirty="0">
                <a:cs typeface="B Yagut" panose="00000400000000000000" pitchFamily="2" charset="-78"/>
              </a:rPr>
              <a:t> </a:t>
            </a:r>
            <a:r>
              <a:rPr lang="fa-IR" sz="2500" dirty="0" smtClean="0">
                <a:cs typeface="B Yagut" panose="00000400000000000000" pitchFamily="2" charset="-78"/>
              </a:rPr>
              <a:t>    ﻧﻤﺎﻳﺶ،</a:t>
            </a:r>
            <a:r>
              <a:rPr lang="en-US" sz="2500" dirty="0" smtClean="0"/>
              <a:t>Resolution </a:t>
            </a:r>
            <a:r>
              <a:rPr lang="en-AU" sz="2500" dirty="0" smtClean="0">
                <a:cs typeface="B Yagut" panose="00000400000000000000" pitchFamily="2" charset="-78"/>
              </a:rPr>
              <a:t>،</a:t>
            </a:r>
            <a:r>
              <a:rPr lang="fa-IR" sz="2500" dirty="0" smtClean="0">
                <a:cs typeface="B Yagut" panose="00000400000000000000" pitchFamily="2" charset="-78"/>
              </a:rPr>
              <a:t>وﺿﻮح ﺻﻔﺤﻪ ﻧﻤﺎﻳﺶ و</a:t>
            </a:r>
            <a:r>
              <a:rPr lang="en-US" sz="2500" dirty="0" smtClean="0">
                <a:cs typeface="B Yagut" panose="00000400000000000000" pitchFamily="2" charset="-78"/>
              </a:rPr>
              <a:t>O</a:t>
            </a:r>
            <a:r>
              <a:rPr lang="en-US" sz="2500" dirty="0" smtClean="0"/>
              <a:t>rientation </a:t>
            </a:r>
            <a:r>
              <a:rPr lang="fa-IR" sz="2500" dirty="0" smtClean="0">
                <a:cs typeface="B Yagut" panose="00000400000000000000" pitchFamily="2" charset="-78"/>
              </a:rPr>
              <a:t>ﺟﻬﺖ</a:t>
            </a:r>
          </a:p>
          <a:p>
            <a:pPr marL="0" indent="0" algn="just" rtl="1">
              <a:buNone/>
            </a:pPr>
            <a:r>
              <a:rPr lang="fa-IR" sz="2500" dirty="0">
                <a:cs typeface="B Yagut" panose="00000400000000000000" pitchFamily="2" charset="-78"/>
              </a:rPr>
              <a:t> </a:t>
            </a:r>
            <a:r>
              <a:rPr lang="fa-IR" sz="2500" dirty="0" smtClean="0">
                <a:cs typeface="B Yagut" panose="00000400000000000000" pitchFamily="2" charset="-78"/>
              </a:rPr>
              <a:t>    ﺻﻔﺤﻪ ﻧﻤﺎﻳﺶ را ﻣﺸﺨﺺ ﻣﻲ ﻛﻨﺪ.</a:t>
            </a:r>
            <a:endParaRPr lang="fa-IR" sz="2500" b="1" dirty="0">
              <a:cs typeface="B Yagut" panose="00000400000000000000" pitchFamily="2" charset="-78"/>
            </a:endParaRPr>
          </a:p>
          <a:p>
            <a:pPr algn="just" rtl="1"/>
            <a:r>
              <a:rPr lang="fa-IR" sz="2500" dirty="0" smtClean="0">
                <a:cs typeface="B Yagut" panose="00000400000000000000" pitchFamily="2" charset="-78"/>
              </a:rPr>
              <a:t> ﺑﺮاي ﺗﻐﻴﻴﺮ وﺿﻮح ﺻﻔﺤﻪ ﻧﻤﺎﻳﺶ روي ﻓﻠﺶ رو ﺑﻪ ﭘﺎﻳﻴﻦ ﮔﺰﻳﻨﻪ </a:t>
            </a:r>
            <a:r>
              <a:rPr lang="en-US" sz="2500" dirty="0" smtClean="0"/>
              <a:t>Resolution </a:t>
            </a:r>
            <a:r>
              <a:rPr lang="fa-IR" sz="2500" dirty="0" smtClean="0">
                <a:cs typeface="B Yagut" panose="00000400000000000000" pitchFamily="2" charset="-78"/>
              </a:rPr>
              <a:t>ﻛﻠﻴﻚ ﻛﻨﻴﺪ( شکل2-20) و ﺑﺎ درگ ﻛﺮدن ﻟﻐﺰﻧﺪه، اﻧﺪازه دﻟﺨﻮاه را اﻧﺘﺨﺎب ﻧﻤﺎﻳﻴﺪ. </a:t>
            </a:r>
          </a:p>
          <a:p>
            <a:pPr algn="just" rtl="1"/>
            <a:r>
              <a:rPr lang="fa-IR" sz="2500" dirty="0" smtClean="0">
                <a:cs typeface="B Yagut" panose="00000400000000000000" pitchFamily="2" charset="-78"/>
              </a:rPr>
              <a:t>ﺣﺮﻛﺖ ﻟﻐﺰﻧﺪه ﺑﻪ ﺳﻤﺖ ﺑﺎﻻ، ﺑﺎﻋﺚ اﻓﺰاﻳﺶ وﺿﻮح و ﺣﺮﻛﺖ آن ﺑﻪ ﺳﻤﺖ ﭘﺎﻳﻴﻦ، ﺑﺎﻋﺚ ﻛﺎﻫﺶ وﺿﻮح ﺻﻔﺤﻪ ﻧﻤﺎﻳﺶ ﻣﻲ ﺷﻮد.</a:t>
            </a:r>
          </a:p>
          <a:p>
            <a:pPr algn="just" rtl="1"/>
            <a:endParaRPr lang="fa-IR" sz="2000" dirty="0" smtClean="0">
              <a:cs typeface="B Yagut" panose="00000400000000000000" pitchFamily="2" charset="-78"/>
            </a:endParaRPr>
          </a:p>
          <a:p>
            <a:endParaRPr lang="en-AU" dirty="0"/>
          </a:p>
        </p:txBody>
      </p:sp>
      <p:sp>
        <p:nvSpPr>
          <p:cNvPr id="2" name="Rectangle 1"/>
          <p:cNvSpPr/>
          <p:nvPr/>
        </p:nvSpPr>
        <p:spPr>
          <a:xfrm>
            <a:off x="1307555" y="590923"/>
            <a:ext cx="7052231" cy="477054"/>
          </a:xfrm>
          <a:prstGeom prst="rect">
            <a:avLst/>
          </a:prstGeom>
        </p:spPr>
        <p:txBody>
          <a:bodyPr wrap="square">
            <a:spAutoFit/>
          </a:bodyPr>
          <a:lstStyle/>
          <a:p>
            <a:pPr algn="ctr"/>
            <a:r>
              <a:rPr lang="fa-IR" sz="2500" b="1" dirty="0"/>
              <a:t>)</a:t>
            </a:r>
            <a:r>
              <a:rPr lang="en-US" sz="2500" b="1" dirty="0"/>
              <a:t>Screen </a:t>
            </a:r>
            <a:r>
              <a:rPr lang="en-US" sz="2500" b="1" dirty="0" smtClean="0"/>
              <a:t>Resolution</a:t>
            </a:r>
            <a:r>
              <a:rPr lang="fa-IR" sz="2500" b="1" dirty="0" smtClean="0"/>
              <a:t>2- ﺗﻐﻴﻴﺮ </a:t>
            </a:r>
            <a:r>
              <a:rPr lang="fa-IR" sz="2500" b="1" dirty="0"/>
              <a:t>وﺿﻮح  ﺻﻔﺤﻪ ﻧﻤﺎﻳﺶ (</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19523886"/>
      </p:ext>
    </p:extLst>
  </p:cSld>
  <p:clrMapOvr>
    <a:masterClrMapping/>
  </p:clrMapOvr>
  <mc:AlternateContent xmlns:mc="http://schemas.openxmlformats.org/markup-compatibility/2006" xmlns:p14="http://schemas.microsoft.com/office/powerpoint/2010/main">
    <mc:Choice Requires="p14">
      <p:transition spd="slow" p14:dur="2000" advTm="42131"/>
    </mc:Choice>
    <mc:Fallback xmlns="">
      <p:transition spd="slow" advTm="42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8830" t="3587" r="15069" b="10429"/>
          <a:stretch/>
        </p:blipFill>
        <p:spPr bwMode="auto">
          <a:xfrm>
            <a:off x="494474" y="1091283"/>
            <a:ext cx="2884867" cy="30306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a:off x="4275228" y="5670109"/>
            <a:ext cx="3374667" cy="41044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rtl="1"/>
            <a:r>
              <a:rPr lang="ar-SA" sz="1600" b="1" dirty="0" smtClean="0">
                <a:cs typeface="B Yagut" panose="00000400000000000000" pitchFamily="2" charset="-78"/>
              </a:rPr>
              <a:t>ﺷﻜﻞ</a:t>
            </a:r>
            <a:r>
              <a:rPr lang="fa-IR" sz="1600" b="1" dirty="0" smtClean="0">
                <a:cs typeface="B Yagut" panose="00000400000000000000" pitchFamily="2" charset="-78"/>
              </a:rPr>
              <a:t>2-19- پنجره</a:t>
            </a:r>
            <a:r>
              <a:rPr lang="en-US" sz="1600" b="1" dirty="0" smtClean="0">
                <a:cs typeface="B Yagut" panose="00000400000000000000" pitchFamily="2" charset="-78"/>
              </a:rPr>
              <a:t> </a:t>
            </a:r>
            <a:r>
              <a:rPr lang="en-US" sz="1600" b="1" dirty="0">
                <a:cs typeface="B Yagut" panose="00000400000000000000" pitchFamily="2" charset="-78"/>
              </a:rPr>
              <a:t>Screen Resolution </a:t>
            </a:r>
            <a:endParaRPr lang="en-AU" sz="1600" b="1" dirty="0">
              <a:cs typeface="B Yagut" panose="00000400000000000000" pitchFamily="2" charset="-78"/>
            </a:endParaRPr>
          </a:p>
        </p:txBody>
      </p:sp>
      <p:grpSp>
        <p:nvGrpSpPr>
          <p:cNvPr id="12" name="Group 11"/>
          <p:cNvGrpSpPr/>
          <p:nvPr/>
        </p:nvGrpSpPr>
        <p:grpSpPr>
          <a:xfrm>
            <a:off x="938106" y="1060945"/>
            <a:ext cx="7632848" cy="4450383"/>
            <a:chOff x="1043608" y="908720"/>
            <a:chExt cx="7632848" cy="4450383"/>
          </a:xfrm>
        </p:grpSpPr>
        <p:pic>
          <p:nvPicPr>
            <p:cNvPr id="1126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776" t="11096" r="4163" b="10719"/>
            <a:stretch/>
          </p:blipFill>
          <p:spPr bwMode="auto">
            <a:xfrm>
              <a:off x="1043608" y="4589118"/>
              <a:ext cx="2520280" cy="7200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11" name="Straight Arrow Connector 10"/>
            <p:cNvCxnSpPr/>
            <p:nvPr/>
          </p:nvCxnSpPr>
          <p:spPr>
            <a:xfrm flipV="1">
              <a:off x="3563888" y="4403189"/>
              <a:ext cx="459472" cy="220358"/>
            </a:xfrm>
            <a:prstGeom prst="straightConnector1">
              <a:avLst/>
            </a:prstGeom>
            <a:ln w="38100">
              <a:solidFill>
                <a:srgbClr val="FF0000"/>
              </a:solidFill>
              <a:tailEnd type="arrow"/>
            </a:ln>
          </p:spPr>
          <p:style>
            <a:lnRef idx="1">
              <a:schemeClr val="accent6"/>
            </a:lnRef>
            <a:fillRef idx="0">
              <a:schemeClr val="accent6"/>
            </a:fillRef>
            <a:effectRef idx="0">
              <a:schemeClr val="accent6"/>
            </a:effectRef>
            <a:fontRef idx="minor">
              <a:schemeClr val="tx1"/>
            </a:fontRef>
          </p:style>
        </p:cxnSp>
        <p:sp>
          <p:nvSpPr>
            <p:cNvPr id="8" name="Rounded Rectangular Callout 7"/>
            <p:cNvSpPr/>
            <p:nvPr/>
          </p:nvSpPr>
          <p:spPr>
            <a:xfrm>
              <a:off x="7137851" y="3321692"/>
              <a:ext cx="1373233" cy="367504"/>
            </a:xfrm>
            <a:prstGeom prst="wedgeRoundRectCallou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b="1" dirty="0" smtClean="0">
                  <a:cs typeface="B Yagut" panose="00000400000000000000" pitchFamily="2" charset="-78"/>
                </a:rPr>
                <a:t>تنظیمات پیشرفته</a:t>
              </a:r>
              <a:endParaRPr lang="en-US" sz="1400" b="1" dirty="0">
                <a:cs typeface="B Yagut" panose="00000400000000000000" pitchFamily="2" charset="-78"/>
              </a:endParaRPr>
            </a:p>
          </p:txBody>
        </p:sp>
        <p:sp>
          <p:nvSpPr>
            <p:cNvPr id="13" name="Rounded Rectangular Callout 12"/>
            <p:cNvSpPr/>
            <p:nvPr/>
          </p:nvSpPr>
          <p:spPr>
            <a:xfrm>
              <a:off x="5678198" y="4623546"/>
              <a:ext cx="2832886" cy="358026"/>
            </a:xfrm>
            <a:prstGeom prst="wedgeRoundRectCallout">
              <a:avLst>
                <a:gd name="adj1" fmla="val -28777"/>
                <a:gd name="adj2" fmla="val -118244"/>
                <a:gd name="adj3" fmla="val 16667"/>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b="1" dirty="0" smtClean="0">
                  <a:cs typeface="B Yagut" panose="00000400000000000000" pitchFamily="2" charset="-78"/>
                </a:rPr>
                <a:t>تغییر بزرگنمایی محتویات صفحه نمایش </a:t>
              </a:r>
              <a:endParaRPr lang="en-US" sz="1400" b="1" dirty="0">
                <a:cs typeface="B Yagut" panose="00000400000000000000" pitchFamily="2" charset="-78"/>
              </a:endParaRPr>
            </a:p>
          </p:txBody>
        </p:sp>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7904" y="908720"/>
              <a:ext cx="4968552" cy="4450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74050797"/>
      </p:ext>
    </p:extLst>
  </p:cSld>
  <p:clrMapOvr>
    <a:masterClrMapping/>
  </p:clrMapOvr>
  <mc:AlternateContent xmlns:mc="http://schemas.openxmlformats.org/markup-compatibility/2006" xmlns:p14="http://schemas.microsoft.com/office/powerpoint/2010/main">
    <mc:Choice Requires="p14">
      <p:transition spd="slow" p14:dur="2000" advTm="54097"/>
    </mc:Choice>
    <mc:Fallback xmlns="">
      <p:transition spd="slow" advTm="54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3121" y="1844824"/>
            <a:ext cx="7851205" cy="3024335"/>
          </a:xfrm>
        </p:spPr>
        <p:txBody>
          <a:bodyPr>
            <a:normAutofit/>
          </a:bodyPr>
          <a:lstStyle/>
          <a:p>
            <a:pPr algn="r" rtl="1"/>
            <a:r>
              <a:rPr lang="fa-IR" sz="2500" b="1" dirty="0" smtClean="0">
                <a:cs typeface="B Yagut" panose="00000400000000000000" pitchFamily="2" charset="-78"/>
              </a:rPr>
              <a:t>انتظار می رود فراگیر پس از مطالعه این فصل بتواند</a:t>
            </a:r>
            <a:r>
              <a:rPr lang="ar-SA" sz="2500" b="1" dirty="0" smtClean="0">
                <a:cs typeface="B Yagut" panose="00000400000000000000" pitchFamily="2" charset="-78"/>
              </a:rPr>
              <a:t>:</a:t>
            </a:r>
            <a:endParaRPr lang="fa-IR" sz="2500" b="1" dirty="0" smtClean="0">
              <a:cs typeface="B Yagut" panose="00000400000000000000" pitchFamily="2" charset="-78"/>
            </a:endParaRPr>
          </a:p>
          <a:p>
            <a:pPr marL="0" indent="0" algn="r" rtl="1">
              <a:buNone/>
            </a:pPr>
            <a:r>
              <a:rPr lang="fa-IR" sz="2500" dirty="0" smtClean="0">
                <a:cs typeface="B Yagut" panose="00000400000000000000" pitchFamily="2" charset="-78"/>
              </a:rPr>
              <a:t>   </a:t>
            </a:r>
            <a:r>
              <a:rPr lang="fa-IR" sz="2500" dirty="0">
                <a:cs typeface="B Yagut" panose="00000400000000000000" pitchFamily="2" charset="-78"/>
              </a:rPr>
              <a:t>1- </a:t>
            </a:r>
            <a:r>
              <a:rPr lang="ar-SA" sz="2500" dirty="0">
                <a:cs typeface="B Yagut" panose="00000400000000000000" pitchFamily="2" charset="-78"/>
              </a:rPr>
              <a:t>اﺻﻮل ﻛﺎر ﺑﺎ ﺗﻨﻈﻴﻤﺎت </a:t>
            </a:r>
            <a:r>
              <a:rPr lang="en-US" sz="2500" dirty="0" smtClean="0">
                <a:cs typeface="B Yagut" panose="00000400000000000000" pitchFamily="2" charset="-78"/>
              </a:rPr>
              <a:t>Desktop </a:t>
            </a:r>
            <a:r>
              <a:rPr lang="fa-IR" sz="2500" dirty="0" smtClean="0">
                <a:cs typeface="B Yagut" panose="00000400000000000000" pitchFamily="2" charset="-78"/>
              </a:rPr>
              <a:t> </a:t>
            </a:r>
            <a:r>
              <a:rPr lang="fa-IR" sz="2500" dirty="0">
                <a:cs typeface="B Yagut" panose="00000400000000000000" pitchFamily="2" charset="-78"/>
              </a:rPr>
              <a:t>را بداندوتوضیح دهد.</a:t>
            </a:r>
          </a:p>
          <a:p>
            <a:pPr marL="0" indent="0" algn="r" rtl="1">
              <a:buNone/>
            </a:pPr>
            <a:r>
              <a:rPr lang="fa-IR" sz="2500" dirty="0">
                <a:cs typeface="B Yagut" panose="00000400000000000000" pitchFamily="2" charset="-78"/>
              </a:rPr>
              <a:t>  2- </a:t>
            </a:r>
            <a:r>
              <a:rPr lang="ar-SA" sz="2500" dirty="0">
                <a:cs typeface="B Yagut" panose="00000400000000000000" pitchFamily="2" charset="-78"/>
              </a:rPr>
              <a:t>اﻳﺠﺎد و ﺣﺬ </a:t>
            </a:r>
            <a:r>
              <a:rPr lang="fa-IR" sz="2500" dirty="0">
                <a:cs typeface="B Yagut" panose="00000400000000000000" pitchFamily="2" charset="-78"/>
              </a:rPr>
              <a:t>ف</a:t>
            </a:r>
            <a:r>
              <a:rPr lang="ar-SA" sz="2500" dirty="0">
                <a:cs typeface="B Yagut" panose="00000400000000000000" pitchFamily="2" charset="-78"/>
              </a:rPr>
              <a:t> ﭘﻮﺷﻪ ﻫﺎ و ﺑﺮﻧﺎﻣﻪ ﻫﺎ از </a:t>
            </a:r>
            <a:r>
              <a:rPr lang="en-US" sz="2500" dirty="0">
                <a:cs typeface="B Yagut" panose="00000400000000000000" pitchFamily="2" charset="-78"/>
              </a:rPr>
              <a:t>All programs</a:t>
            </a:r>
            <a:r>
              <a:rPr lang="fa-IR" sz="2500" dirty="0">
                <a:cs typeface="B Yagut" panose="00000400000000000000" pitchFamily="2" charset="-78"/>
              </a:rPr>
              <a:t> را  بداندو</a:t>
            </a:r>
          </a:p>
          <a:p>
            <a:pPr marL="0" indent="0" algn="r" rtl="1">
              <a:buNone/>
            </a:pPr>
            <a:r>
              <a:rPr lang="fa-IR" sz="2500" dirty="0">
                <a:cs typeface="B Yagut" panose="00000400000000000000" pitchFamily="2" charset="-78"/>
              </a:rPr>
              <a:t>     توضیح دهد.</a:t>
            </a:r>
          </a:p>
          <a:p>
            <a:pPr marL="0" indent="0" algn="r" rtl="1">
              <a:buNone/>
            </a:pPr>
            <a:r>
              <a:rPr lang="fa-IR" sz="2500" dirty="0">
                <a:cs typeface="B Yagut" panose="00000400000000000000" pitchFamily="2" charset="-78"/>
              </a:rPr>
              <a:t>   3- </a:t>
            </a:r>
            <a:r>
              <a:rPr lang="ar-SA" sz="2500" dirty="0">
                <a:cs typeface="B Yagut" panose="00000400000000000000" pitchFamily="2" charset="-78"/>
              </a:rPr>
              <a:t>اﺻﻮل ﺣﺬف و اﺿﺎﻓﻪ ﻛﺮدن ﺑﺮﻧﺎﻣﻪ ﻫﺎي ﻣﻮﺟﻮد در</a:t>
            </a:r>
            <a:r>
              <a:rPr lang="en-US" sz="2500" dirty="0">
                <a:cs typeface="B Yagut" panose="00000400000000000000" pitchFamily="2" charset="-78"/>
              </a:rPr>
              <a:t>Start </a:t>
            </a:r>
            <a:r>
              <a:rPr lang="en-US" sz="2500" dirty="0" smtClean="0">
                <a:cs typeface="B Yagut" panose="00000400000000000000" pitchFamily="2" charset="-78"/>
              </a:rPr>
              <a:t>up </a:t>
            </a:r>
            <a:r>
              <a:rPr lang="fa-IR" sz="2500" dirty="0" smtClean="0">
                <a:cs typeface="B Yagut" panose="00000400000000000000" pitchFamily="2" charset="-78"/>
              </a:rPr>
              <a:t> را </a:t>
            </a:r>
          </a:p>
          <a:p>
            <a:pPr marL="0" indent="0" algn="r" rtl="1">
              <a:buNone/>
            </a:pPr>
            <a:r>
              <a:rPr lang="fa-IR" sz="2500" dirty="0">
                <a:cs typeface="B Yagut" panose="00000400000000000000" pitchFamily="2" charset="-78"/>
              </a:rPr>
              <a:t> </a:t>
            </a:r>
            <a:r>
              <a:rPr lang="fa-IR" sz="2500" dirty="0" smtClean="0">
                <a:cs typeface="B Yagut" panose="00000400000000000000" pitchFamily="2" charset="-78"/>
              </a:rPr>
              <a:t>      بداند و توضیح دهد</a:t>
            </a:r>
            <a:r>
              <a:rPr lang="ar-SA" sz="2500" dirty="0" smtClean="0">
                <a:cs typeface="B Yagut" panose="00000400000000000000" pitchFamily="2" charset="-78"/>
              </a:rPr>
              <a:t>.</a:t>
            </a:r>
            <a:endParaRPr lang="fa-IR" sz="2500" dirty="0">
              <a:cs typeface="B Yagut" panose="00000400000000000000" pitchFamily="2" charset="-78"/>
            </a:endParaRPr>
          </a:p>
          <a:p>
            <a:pPr marL="0" indent="0" algn="r" rtl="1">
              <a:buNone/>
            </a:pPr>
            <a:endParaRPr lang="fa-IR" sz="2500" dirty="0">
              <a:cs typeface="B Yagut" panose="00000400000000000000" pitchFamily="2" charset="-78"/>
            </a:endParaRPr>
          </a:p>
          <a:p>
            <a:pPr algn="r" rtl="1"/>
            <a:endParaRPr lang="fa-IR" sz="2500" dirty="0">
              <a:cs typeface="B Yagut" panose="00000400000000000000" pitchFamily="2" charset="-78"/>
            </a:endParaRPr>
          </a:p>
        </p:txBody>
      </p:sp>
      <p:sp>
        <p:nvSpPr>
          <p:cNvPr id="5" name="Rectangle 4"/>
          <p:cNvSpPr/>
          <p:nvPr/>
        </p:nvSpPr>
        <p:spPr>
          <a:xfrm>
            <a:off x="820272" y="653902"/>
            <a:ext cx="7516904" cy="584775"/>
          </a:xfrm>
          <a:prstGeom prst="rect">
            <a:avLst/>
          </a:prstGeom>
          <a:solidFill>
            <a:srgbClr val="FFC000">
              <a:alpha val="57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rtlCol="0" anchor="ctr">
            <a:spAutoFit/>
          </a:bodyPr>
          <a:lstStyle/>
          <a:p>
            <a:pPr algn="ctr">
              <a:spcBef>
                <a:spcPct val="0"/>
              </a:spcBef>
            </a:pPr>
            <a:r>
              <a:rPr lang="fa-IR" sz="3200" b="1" dirty="0">
                <a:solidFill>
                  <a:prstClr val="black"/>
                </a:solidFill>
              </a:rPr>
              <a:t>اهداف آموزشی</a:t>
            </a:r>
            <a:r>
              <a:rPr lang="en-US" sz="3200" b="1" dirty="0">
                <a:solidFill>
                  <a:prstClr val="black"/>
                </a:solidFill>
              </a:rPr>
              <a:t> </a:t>
            </a: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66816072"/>
      </p:ext>
    </p:extLst>
  </p:cSld>
  <p:clrMapOvr>
    <a:masterClrMapping/>
  </p:clrMapOvr>
  <mc:AlternateContent xmlns:mc="http://schemas.openxmlformats.org/markup-compatibility/2006" xmlns:p14="http://schemas.microsoft.com/office/powerpoint/2010/main">
    <mc:Choice Requires="p14">
      <p:transition spd="slow" p14:dur="2000" advTm="42052"/>
    </mc:Choice>
    <mc:Fallback xmlns="">
      <p:transition spd="slow" advTm="42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548680"/>
            <a:ext cx="8432117" cy="2717434"/>
          </a:xfrm>
        </p:spPr>
        <p:txBody>
          <a:bodyPr>
            <a:normAutofit fontScale="92500"/>
          </a:bodyPr>
          <a:lstStyle/>
          <a:p>
            <a:pPr algn="r" rtl="1"/>
            <a:r>
              <a:rPr lang="ar-SA" sz="2700" dirty="0" smtClean="0">
                <a:cs typeface="B Yagut" panose="00000400000000000000" pitchFamily="2" charset="-78"/>
              </a:rPr>
              <a:t>ﺑﺎ </a:t>
            </a:r>
            <a:r>
              <a:rPr lang="ar-SA" sz="2700" dirty="0">
                <a:cs typeface="B Yagut" panose="00000400000000000000" pitchFamily="2" charset="-78"/>
              </a:rPr>
              <a:t>اﻧﺘﺨﺎب وﺿﻮح ﺑﺎﻻﺗﺮ، ﻫﻤﻪ ﭼﻴﺰ در ﺻﻔﺤﻪ ﻧﻤﺎﻳﺶ ﻛﻮﭼﻚ ﺗﺮ و ﺑﺎ </a:t>
            </a:r>
            <a:r>
              <a:rPr lang="ar-SA" sz="2700" dirty="0" smtClean="0">
                <a:cs typeface="B Yagut" panose="00000400000000000000" pitchFamily="2" charset="-78"/>
              </a:rPr>
              <a:t>ﻛﻴﻔﻴﺖ </a:t>
            </a:r>
            <a:r>
              <a:rPr lang="ar-SA" sz="2700" dirty="0">
                <a:cs typeface="B Yagut" panose="00000400000000000000" pitchFamily="2" charset="-78"/>
              </a:rPr>
              <a:t>ﺑﻬﺘﺮ ﻧﺸﺎن داده ﻣﻲ ﺷﻮﻧﺪ، در ﺣﺎﻟﻲ ﻛﻪ در وﺿﻮح ﭘﺎﻳﻴﻦ، اﻃﻼﻋﺎت ﺑﺎ اﻧﺪازه ﺑﺰرگ ﺗﺮ وﻟﻲ ﺑﺎ ﻛﻴﻔﻴﺖ ﭘﺎﻳﻴﻦ ﺗﺮ ﻧﻤﺎﻳﺶ داده ﻣﻲ ﺷﻮﻧﺪ</a:t>
            </a:r>
            <a:r>
              <a:rPr lang="fa-IR" sz="2700" dirty="0">
                <a:cs typeface="B Yagut" panose="00000400000000000000" pitchFamily="2" charset="-78"/>
              </a:rPr>
              <a:t>.</a:t>
            </a:r>
            <a:endParaRPr lang="en-AU" sz="2700" dirty="0">
              <a:cs typeface="B Yagut" panose="00000400000000000000" pitchFamily="2" charset="-78"/>
            </a:endParaRPr>
          </a:p>
          <a:p>
            <a:pPr algn="r" rtl="1"/>
            <a:r>
              <a:rPr lang="fa-IR" sz="2700" dirty="0" smtClean="0">
                <a:cs typeface="B Yagut" panose="00000400000000000000" pitchFamily="2" charset="-78"/>
              </a:rPr>
              <a:t>ﭘﺲ از اﻧﺠﺎم ﺗﻐﻴﻴﺮات، روي </a:t>
            </a:r>
            <a:r>
              <a:rPr lang="en-US" sz="2700" dirty="0" smtClean="0"/>
              <a:t>OK </a:t>
            </a:r>
            <a:r>
              <a:rPr lang="fa-IR" sz="2700" smtClean="0"/>
              <a:t> </a:t>
            </a:r>
            <a:r>
              <a:rPr lang="fa-IR" sz="2700" smtClean="0">
                <a:cs typeface="B Yagut" panose="00000400000000000000" pitchFamily="2" charset="-78"/>
              </a:rPr>
              <a:t>ﻛﻠﻴﻚ </a:t>
            </a:r>
            <a:r>
              <a:rPr lang="fa-IR" sz="2700" dirty="0" smtClean="0">
                <a:cs typeface="B Yagut" panose="00000400000000000000" pitchFamily="2" charset="-78"/>
              </a:rPr>
              <a:t>ﻛﻨﻴﺪ. ﻛﺎدر ﻣﺤﺎوره اي </a:t>
            </a:r>
            <a:r>
              <a:rPr lang="en-US" sz="2700" dirty="0" smtClean="0"/>
              <a:t>Display Settings </a:t>
            </a:r>
            <a:r>
              <a:rPr lang="en-AU" sz="2700" dirty="0" smtClean="0">
                <a:cs typeface="B Yagut" panose="00000400000000000000" pitchFamily="2" charset="-78"/>
              </a:rPr>
              <a:t> </a:t>
            </a:r>
            <a:r>
              <a:rPr lang="fa-IR" sz="2700" dirty="0" smtClean="0">
                <a:cs typeface="B Yagut" panose="00000400000000000000" pitchFamily="2" charset="-78"/>
              </a:rPr>
              <a:t> شکل (2-20)، ﻧﻤﺎﻳﺶ ﻣﻲ ﻳﺎﺑﺪ ودرآن از ﺷﻤﺎ ﭘﺮﺳﻴﺪه ﻣﻲ ﺷﻮد ﻛﻪ آﻳﺎ ﺗﻐﻴﻴﺮات ﺟﺪﻳﺪ را ﺗﺎﻳﻴﺪ ﻣﻲ ﻛﻨﻴﺪ ﻳﺎ ﺧﻴﺮ؟</a:t>
            </a:r>
            <a:r>
              <a:rPr lang="fa-IR" sz="2700" dirty="0">
                <a:cs typeface="B Yagut" panose="00000400000000000000" pitchFamily="2" charset="-78"/>
              </a:rPr>
              <a:t>	</a:t>
            </a:r>
            <a:r>
              <a:rPr lang="en-US" sz="2700" dirty="0" smtClean="0">
                <a:cs typeface="B Yagut" panose="00000400000000000000" pitchFamily="2" charset="-78"/>
              </a:rPr>
              <a:t>   </a:t>
            </a:r>
            <a:r>
              <a:rPr lang="fa-IR" sz="1800" dirty="0" smtClean="0">
                <a:solidFill>
                  <a:prstClr val="black"/>
                </a:solidFill>
                <a:cs typeface="B Yagut" panose="00000400000000000000" pitchFamily="2" charset="-78"/>
              </a:rPr>
              <a:t> </a:t>
            </a: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3356992"/>
            <a:ext cx="4235102" cy="33415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 name="Picture 10"/>
          <p:cNvPicPr/>
          <p:nvPr/>
        </p:nvPicPr>
        <p:blipFill>
          <a:blip r:embed="rId5">
            <a:extLst>
              <a:ext uri="{28A0092B-C50C-407E-A947-70E740481C1C}">
                <a14:useLocalDpi xmlns:a14="http://schemas.microsoft.com/office/drawing/2010/main" val="0"/>
              </a:ext>
            </a:extLst>
          </a:blip>
          <a:srcRect/>
          <a:stretch>
            <a:fillRect/>
          </a:stretch>
        </p:blipFill>
        <p:spPr bwMode="auto">
          <a:xfrm>
            <a:off x="4801309" y="3946831"/>
            <a:ext cx="2399333" cy="1887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p:cNvSpPr/>
          <p:nvPr/>
        </p:nvSpPr>
        <p:spPr>
          <a:xfrm>
            <a:off x="4777689" y="6316131"/>
            <a:ext cx="3466719" cy="3406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rtl="1"/>
            <a:r>
              <a:rPr lang="ar-SA" sz="1600" b="1" dirty="0">
                <a:cs typeface="B Yagut" panose="00000400000000000000" pitchFamily="2" charset="-78"/>
              </a:rPr>
              <a:t>ﺷﻜﻞ </a:t>
            </a:r>
            <a:r>
              <a:rPr lang="fa-IR" sz="1600" b="1" dirty="0" smtClean="0">
                <a:cs typeface="B Yagut" panose="00000400000000000000" pitchFamily="2" charset="-78"/>
              </a:rPr>
              <a:t>2-20- </a:t>
            </a:r>
            <a:r>
              <a:rPr lang="ar-SA" sz="1600" b="1" dirty="0" smtClean="0">
                <a:cs typeface="B Yagut" panose="00000400000000000000" pitchFamily="2" charset="-78"/>
              </a:rPr>
              <a:t>ﻛﺎدر </a:t>
            </a:r>
            <a:r>
              <a:rPr lang="ar-SA" sz="1600" b="1" dirty="0">
                <a:cs typeface="B Yagut" panose="00000400000000000000" pitchFamily="2" charset="-78"/>
              </a:rPr>
              <a:t>ﻣﺤﺎوره اي ﺗﺎﻳﻴﺪ ﺗﻐﻴﻴﺮات </a:t>
            </a:r>
            <a:r>
              <a:rPr lang="ar-SA" sz="1600" b="1" dirty="0" smtClean="0">
                <a:cs typeface="B Yagut" panose="00000400000000000000" pitchFamily="2" charset="-78"/>
              </a:rPr>
              <a:t>وﺿﻮ</a:t>
            </a:r>
            <a:r>
              <a:rPr lang="fa-IR" sz="1600" b="1" dirty="0" smtClean="0">
                <a:cs typeface="B Yagut" panose="00000400000000000000" pitchFamily="2" charset="-78"/>
              </a:rPr>
              <a:t>ح</a:t>
            </a:r>
            <a:r>
              <a:rPr lang="ar-SA" sz="1600" b="1" dirty="0" smtClean="0">
                <a:cs typeface="B Yagut" panose="00000400000000000000" pitchFamily="2" charset="-78"/>
              </a:rPr>
              <a:t>  </a:t>
            </a:r>
            <a:r>
              <a:rPr lang="ar-SA" sz="1600" b="1" dirty="0">
                <a:cs typeface="B Yagut" panose="00000400000000000000" pitchFamily="2" charset="-78"/>
              </a:rPr>
              <a:t>ﺻﻔﺤﻪ ﻧﻤﺎﻳﺶ</a:t>
            </a:r>
            <a:endParaRPr lang="en-AU" sz="1600" b="1" dirty="0">
              <a:cs typeface="B Yagut" panose="00000400000000000000" pitchFamily="2" charset="-78"/>
            </a:endParaRPr>
          </a:p>
        </p:txBody>
      </p:sp>
      <p:sp>
        <p:nvSpPr>
          <p:cNvPr id="13" name="Rectangle 12"/>
          <p:cNvSpPr/>
          <p:nvPr/>
        </p:nvSpPr>
        <p:spPr>
          <a:xfrm>
            <a:off x="7296834" y="4766146"/>
            <a:ext cx="1559041" cy="830997"/>
          </a:xfrm>
          <a:prstGeom prst="rect">
            <a:avLst/>
          </a:prstGeom>
        </p:spPr>
        <p:txBody>
          <a:bodyPr wrap="square">
            <a:spAutoFit/>
          </a:bodyPr>
          <a:lstStyle/>
          <a:p>
            <a:pPr algn="ctr" rtl="1"/>
            <a:r>
              <a:rPr lang="fa-IR" sz="1600" b="1" dirty="0">
                <a:solidFill>
                  <a:schemeClr val="dk1"/>
                </a:solidFill>
                <a:cs typeface="B Yagut" panose="00000400000000000000" pitchFamily="2" charset="-78"/>
              </a:rPr>
              <a:t>ﺷﻜﻞ 2-20- ﺗﻐﻴﻴﺮ وﺿﻮح </a:t>
            </a:r>
          </a:p>
          <a:p>
            <a:pPr algn="ctr" rtl="1"/>
            <a:r>
              <a:rPr lang="fa-IR" sz="1600" b="1" dirty="0">
                <a:solidFill>
                  <a:schemeClr val="dk1"/>
                </a:solidFill>
                <a:cs typeface="B Yagut" panose="00000400000000000000" pitchFamily="2" charset="-78"/>
              </a:rPr>
              <a:t>ﺻﻔﺤﻪ ﻧﻤﺎﻳﺶ</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65725748"/>
      </p:ext>
    </p:extLst>
  </p:cSld>
  <p:clrMapOvr>
    <a:masterClrMapping/>
  </p:clrMapOvr>
  <mc:AlternateContent xmlns:mc="http://schemas.openxmlformats.org/markup-compatibility/2006" xmlns:p14="http://schemas.microsoft.com/office/powerpoint/2010/main">
    <mc:Choice Requires="p14">
      <p:transition spd="slow" p14:dur="2000" advTm="67140"/>
    </mc:Choice>
    <mc:Fallback xmlns="">
      <p:transition spd="slow" advTm="67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836712"/>
            <a:ext cx="8301608" cy="4392488"/>
          </a:xfrm>
        </p:spPr>
        <p:txBody>
          <a:bodyPr>
            <a:normAutofit/>
          </a:bodyPr>
          <a:lstStyle/>
          <a:p>
            <a:pPr lvl="0" algn="r" rtl="1"/>
            <a:r>
              <a:rPr lang="fa-IR" sz="2500" dirty="0" smtClean="0">
                <a:solidFill>
                  <a:prstClr val="black"/>
                </a:solidFill>
                <a:cs typeface="B Yagut" panose="00000400000000000000" pitchFamily="2" charset="-78"/>
              </a:rPr>
              <a:t>ﺑﺮاي </a:t>
            </a:r>
            <a:r>
              <a:rPr lang="fa-IR" sz="2500" dirty="0">
                <a:solidFill>
                  <a:prstClr val="black"/>
                </a:solidFill>
                <a:cs typeface="B Yagut" panose="00000400000000000000" pitchFamily="2" charset="-78"/>
              </a:rPr>
              <a:t>ﺧﻮاﻧﺪن ﺑﻬﺘﺮ </a:t>
            </a:r>
            <a:r>
              <a:rPr lang="fa-IR" sz="2500" dirty="0" smtClean="0">
                <a:solidFill>
                  <a:prstClr val="black"/>
                </a:solidFill>
                <a:cs typeface="B Yagut" panose="00000400000000000000" pitchFamily="2" charset="-78"/>
              </a:rPr>
              <a:t>اﻃﻼﻋﺎتﺻﻔﺤﻪﻧﻤﺎﻳﺶ،در </a:t>
            </a:r>
            <a:r>
              <a:rPr lang="fa-IR" sz="2500" dirty="0">
                <a:solidFill>
                  <a:prstClr val="black"/>
                </a:solidFill>
                <a:cs typeface="B Yagut" panose="00000400000000000000" pitchFamily="2" charset="-78"/>
              </a:rPr>
              <a:t>ﭘﻨﺠﺮه </a:t>
            </a:r>
            <a:r>
              <a:rPr lang="en-US" sz="2500" dirty="0">
                <a:cs typeface="B Yagut" panose="00000400000000000000" pitchFamily="2" charset="-78"/>
              </a:rPr>
              <a:t>Screen Resolution </a:t>
            </a:r>
            <a:r>
              <a:rPr lang="fa-IR" sz="2500" dirty="0" smtClean="0">
                <a:cs typeface="B Yagut" panose="00000400000000000000" pitchFamily="2" charset="-78"/>
              </a:rPr>
              <a:t>( شکل 2-19 )</a:t>
            </a:r>
            <a:r>
              <a:rPr lang="fa-IR" sz="2500" dirty="0" smtClean="0">
                <a:solidFill>
                  <a:prstClr val="black"/>
                </a:solidFill>
                <a:cs typeface="B Yagut" panose="00000400000000000000" pitchFamily="2" charset="-78"/>
              </a:rPr>
              <a:t>، </a:t>
            </a:r>
            <a:r>
              <a:rPr lang="fa-IR" sz="2500" dirty="0">
                <a:solidFill>
                  <a:prstClr val="black"/>
                </a:solidFill>
                <a:cs typeface="B Yagut" panose="00000400000000000000" pitchFamily="2" charset="-78"/>
              </a:rPr>
              <a:t>روي </a:t>
            </a:r>
            <a:r>
              <a:rPr lang="fa-IR" sz="2500" dirty="0" smtClean="0">
                <a:solidFill>
                  <a:prstClr val="black"/>
                </a:solidFill>
                <a:cs typeface="B Yagut" panose="00000400000000000000" pitchFamily="2" charset="-78"/>
              </a:rPr>
              <a:t>ﻋﺒﺎرت </a:t>
            </a:r>
            <a:r>
              <a:rPr lang="en-US" sz="2500" dirty="0">
                <a:cs typeface="B Yagut" panose="00000400000000000000" pitchFamily="2" charset="-78"/>
              </a:rPr>
              <a:t>Make text and other objects larger or smaller</a:t>
            </a:r>
            <a:r>
              <a:rPr lang="fa-IR" sz="2500" dirty="0" smtClean="0">
                <a:solidFill>
                  <a:prstClr val="black"/>
                </a:solidFill>
                <a:cs typeface="B Yagut" panose="00000400000000000000" pitchFamily="2" charset="-78"/>
              </a:rPr>
              <a:t>ﻛﻠﻴﻚ </a:t>
            </a:r>
            <a:r>
              <a:rPr lang="fa-IR" sz="2500" dirty="0">
                <a:solidFill>
                  <a:prstClr val="black"/>
                </a:solidFill>
                <a:cs typeface="B Yagut" panose="00000400000000000000" pitchFamily="2" charset="-78"/>
              </a:rPr>
              <a:t>ﻛﻨﻴﺪ</a:t>
            </a:r>
            <a:r>
              <a:rPr lang="fa-IR" sz="2500" dirty="0" smtClean="0">
                <a:solidFill>
                  <a:prstClr val="black"/>
                </a:solidFill>
                <a:cs typeface="B Yagut" panose="00000400000000000000" pitchFamily="2" charset="-78"/>
              </a:rPr>
              <a:t>.</a:t>
            </a:r>
          </a:p>
          <a:p>
            <a:pPr lvl="0" algn="r" rtl="1"/>
            <a:r>
              <a:rPr lang="fa-IR" sz="2500" dirty="0" smtClean="0">
                <a:solidFill>
                  <a:prstClr val="black"/>
                </a:solidFill>
                <a:cs typeface="B Yagut" panose="00000400000000000000" pitchFamily="2" charset="-78"/>
              </a:rPr>
              <a:t> </a:t>
            </a:r>
            <a:r>
              <a:rPr lang="fa-IR" sz="2500" dirty="0">
                <a:solidFill>
                  <a:prstClr val="black"/>
                </a:solidFill>
                <a:cs typeface="B Yagut" panose="00000400000000000000" pitchFamily="2" charset="-78"/>
              </a:rPr>
              <a:t>در ﭘﻨﺠﺮه ﺑﺎز ﺷﺪه </a:t>
            </a:r>
            <a:r>
              <a:rPr lang="fa-IR" sz="2500" dirty="0" smtClean="0">
                <a:solidFill>
                  <a:prstClr val="black"/>
                </a:solidFill>
                <a:cs typeface="B Yagut" panose="00000400000000000000" pitchFamily="2" charset="-78"/>
              </a:rPr>
              <a:t>( شکل 2- 21 )درﺻﺪ </a:t>
            </a:r>
            <a:r>
              <a:rPr lang="fa-IR" sz="2500" dirty="0">
                <a:solidFill>
                  <a:prstClr val="black"/>
                </a:solidFill>
                <a:cs typeface="B Yagut" panose="00000400000000000000" pitchFamily="2" charset="-78"/>
              </a:rPr>
              <a:t>ﺑﺰرﮔﻨﻤﺎﻳﻲ ﻣﺤﺘﻮﻳﺎت ﺻﻔﺤﻪ ﻧﻤﺎﻳﺶ را ﻣﺸﺨﺺ ﻛﻨﻴﺪ. ﺳﻪ ﺣﺎﻟﺖ زﻳﺮ وﺟﻮد دارد</a:t>
            </a:r>
            <a:r>
              <a:rPr lang="fa-IR" sz="2500" dirty="0" smtClean="0">
                <a:solidFill>
                  <a:prstClr val="black"/>
                </a:solidFill>
                <a:cs typeface="B Yagut" panose="00000400000000000000" pitchFamily="2" charset="-78"/>
              </a:rPr>
              <a:t>:</a:t>
            </a:r>
          </a:p>
          <a:p>
            <a:pPr algn="r" rtl="1"/>
            <a:r>
              <a:rPr lang="en-AU" sz="2500" dirty="0">
                <a:cs typeface="B Yagut" panose="00000400000000000000" pitchFamily="2" charset="-78"/>
              </a:rPr>
              <a:t>: </a:t>
            </a:r>
            <a:r>
              <a:rPr lang="en-US" sz="2500" dirty="0">
                <a:cs typeface="B Yagut" panose="00000400000000000000" pitchFamily="2" charset="-78"/>
              </a:rPr>
              <a:t>s</a:t>
            </a:r>
            <a:r>
              <a:rPr lang="en-AU" sz="2500" dirty="0" err="1">
                <a:cs typeface="B Yagut" panose="00000400000000000000" pitchFamily="2" charset="-78"/>
              </a:rPr>
              <a:t>maller</a:t>
            </a:r>
            <a:r>
              <a:rPr lang="en-AU" sz="2500" dirty="0">
                <a:cs typeface="B Yagut" panose="00000400000000000000" pitchFamily="2" charset="-78"/>
              </a:rPr>
              <a:t> </a:t>
            </a:r>
            <a:r>
              <a:rPr lang="fa-IR" sz="2500" dirty="0">
                <a:cs typeface="B Yagut" panose="00000400000000000000" pitchFamily="2" charset="-78"/>
              </a:rPr>
              <a:t>ﻛﻮﭼﻜﺘﺮﻳﻦ اﻧﺪازه (ﺣﺎﻟﺖ ﭘﻴﺶ </a:t>
            </a:r>
            <a:r>
              <a:rPr lang="fa-IR" sz="2500" dirty="0" smtClean="0">
                <a:cs typeface="B Yagut" panose="00000400000000000000" pitchFamily="2" charset="-78"/>
              </a:rPr>
              <a:t>ﻓﺮض </a:t>
            </a:r>
            <a:r>
              <a:rPr lang="fa-IR" sz="2500" dirty="0">
                <a:cs typeface="B Yagut" panose="00000400000000000000" pitchFamily="2" charset="-78"/>
              </a:rPr>
              <a:t>)</a:t>
            </a:r>
          </a:p>
          <a:p>
            <a:pPr algn="r" rtl="1"/>
            <a:r>
              <a:rPr lang="en-US" sz="2500" dirty="0">
                <a:cs typeface="B Yagut" panose="00000400000000000000" pitchFamily="2" charset="-78"/>
              </a:rPr>
              <a:t>medium</a:t>
            </a:r>
            <a:r>
              <a:rPr lang="fa-IR" sz="2500" dirty="0">
                <a:cs typeface="B Yagut" panose="00000400000000000000" pitchFamily="2" charset="-78"/>
              </a:rPr>
              <a:t>: اﻧﺪازه ﻣﺘﻮﺳﻂ (ﺑﺎ ١٢٥ درﺻﺪ ﺑﺰرگ ﻧﻤﺎﻳﻲ)</a:t>
            </a:r>
          </a:p>
          <a:p>
            <a:pPr algn="r" rtl="1"/>
            <a:r>
              <a:rPr lang="en-AU" sz="2500" dirty="0">
                <a:cs typeface="B Yagut" panose="00000400000000000000" pitchFamily="2" charset="-78"/>
              </a:rPr>
              <a:t>:larger </a:t>
            </a:r>
            <a:r>
              <a:rPr lang="fa-IR" sz="2500" dirty="0">
                <a:cs typeface="B Yagut" panose="00000400000000000000" pitchFamily="2" charset="-78"/>
              </a:rPr>
              <a:t>ﺑﺰرﮔﺘﺮﻳﻦ اﻧﺪازه (ﺑﺎ ١٥٠ درﺻﺪ ﺑﺰرگ ﻧﻤﺎﻳﻲ)</a:t>
            </a:r>
            <a:endParaRPr lang="en-US" sz="2500" dirty="0">
              <a:cs typeface="B Yagut" panose="00000400000000000000" pitchFamily="2" charset="-78"/>
            </a:endParaRPr>
          </a:p>
          <a:p>
            <a:pPr lvl="0" algn="r" rtl="1"/>
            <a:endParaRPr lang="fa-IR" sz="2500" dirty="0">
              <a:solidFill>
                <a:prstClr val="black"/>
              </a:solidFill>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06468639"/>
      </p:ext>
    </p:extLst>
  </p:cSld>
  <p:clrMapOvr>
    <a:masterClrMapping/>
  </p:clrMapOvr>
  <mc:AlternateContent xmlns:mc="http://schemas.openxmlformats.org/markup-compatibility/2006" xmlns:p14="http://schemas.microsoft.com/office/powerpoint/2010/main">
    <mc:Choice Requires="p14">
      <p:transition spd="slow" p14:dur="2000" advTm="16170"/>
    </mc:Choice>
    <mc:Fallback xmlns="">
      <p:transition spd="slow" advTm="16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6"/>
            <a:ext cx="7620000" cy="6264696"/>
          </a:xfrm>
        </p:spPr>
        <p:txBody>
          <a:bodyPr>
            <a:normAutofit/>
          </a:bodyPr>
          <a:lstStyle/>
          <a:p>
            <a:pPr algn="r" rtl="1"/>
            <a:endParaRPr lang="en-US" dirty="0"/>
          </a:p>
          <a:p>
            <a:pPr algn="r" rtl="1"/>
            <a:endParaRPr lang="en-US" dirty="0" smtClean="0"/>
          </a:p>
          <a:p>
            <a:pPr algn="r" rtl="1"/>
            <a:endParaRPr lang="en-US" dirty="0"/>
          </a:p>
          <a:p>
            <a:pPr algn="r" rtl="1"/>
            <a:endParaRPr lang="en-US" dirty="0" smtClean="0"/>
          </a:p>
          <a:p>
            <a:pPr algn="r" rtl="1"/>
            <a:endParaRPr lang="en-US" dirty="0"/>
          </a:p>
          <a:p>
            <a:pPr algn="r" rtl="1"/>
            <a:endParaRPr lang="en-US" dirty="0" smtClean="0"/>
          </a:p>
          <a:p>
            <a:pPr algn="r" rtl="1"/>
            <a:endParaRPr lang="fa-IR" dirty="0" smtClean="0"/>
          </a:p>
          <a:p>
            <a:pPr algn="r" rtl="1"/>
            <a:endParaRPr lang="fa-IR" dirty="0"/>
          </a:p>
          <a:p>
            <a:pPr algn="r" rtl="1"/>
            <a:endParaRPr lang="fa-IR" dirty="0"/>
          </a:p>
          <a:p>
            <a:pPr algn="r" rtl="1"/>
            <a:endParaRPr lang="en-AU" dirty="0"/>
          </a:p>
        </p:txBody>
      </p:sp>
      <p:sp>
        <p:nvSpPr>
          <p:cNvPr id="7" name="Rectangle 6"/>
          <p:cNvSpPr/>
          <p:nvPr/>
        </p:nvSpPr>
        <p:spPr>
          <a:xfrm>
            <a:off x="2699793" y="5085184"/>
            <a:ext cx="3804915" cy="50405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rtl="1"/>
            <a:r>
              <a:rPr lang="ar-SA" sz="1400" b="1" dirty="0" smtClean="0">
                <a:cs typeface="B Yagut" panose="00000400000000000000" pitchFamily="2" charset="-78"/>
              </a:rPr>
              <a:t>ﺷﻜﻞ</a:t>
            </a:r>
            <a:r>
              <a:rPr lang="fa-IR" sz="1400" b="1" dirty="0" smtClean="0">
                <a:cs typeface="B Yagut" panose="00000400000000000000" pitchFamily="2" charset="-78"/>
              </a:rPr>
              <a:t>2-21-  </a:t>
            </a:r>
            <a:r>
              <a:rPr lang="ar-SA" sz="1400" b="1" dirty="0">
                <a:cs typeface="B Yagut" panose="00000400000000000000" pitchFamily="2" charset="-78"/>
              </a:rPr>
              <a:t>ﺑﺰرگ ﻧﻤﺎﻳﻲ اﻃﻼﻋﺎت روي ﺻﻔﺤﻪ ﻧﻤﺎﻳﺶ</a:t>
            </a:r>
            <a:endParaRPr lang="en-AU" sz="1400" b="1" dirty="0">
              <a:cs typeface="B Yagut" panose="00000400000000000000" pitchFamily="2" charset="-78"/>
            </a:endParaRPr>
          </a:p>
        </p:txBody>
      </p:sp>
      <p:pic>
        <p:nvPicPr>
          <p:cNvPr id="133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166" t="5328" r="6898" b="4513"/>
          <a:stretch/>
        </p:blipFill>
        <p:spPr bwMode="auto">
          <a:xfrm>
            <a:off x="1979712" y="980729"/>
            <a:ext cx="4725928" cy="4226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45136196"/>
      </p:ext>
    </p:extLst>
  </p:cSld>
  <p:clrMapOvr>
    <a:masterClrMapping/>
  </p:clrMapOvr>
  <mc:AlternateContent xmlns:mc="http://schemas.openxmlformats.org/markup-compatibility/2006" xmlns:p14="http://schemas.microsoft.com/office/powerpoint/2010/main">
    <mc:Choice Requires="p14">
      <p:transition spd="slow" p14:dur="2000" advTm="29197"/>
    </mc:Choice>
    <mc:Fallback xmlns="">
      <p:transition spd="slow" advTm="29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963" y="1254023"/>
            <a:ext cx="8376026" cy="3939540"/>
          </a:xfrm>
          <a:prstGeom prst="rect">
            <a:avLst/>
          </a:prstGeom>
        </p:spPr>
        <p:txBody>
          <a:bodyPr wrap="square">
            <a:spAutoFit/>
          </a:bodyPr>
          <a:lstStyle/>
          <a:p>
            <a:pPr algn="r" rtl="1"/>
            <a:r>
              <a:rPr lang="ar-SA" sz="2500" dirty="0" smtClean="0">
                <a:cs typeface="B Yagut" panose="00000400000000000000" pitchFamily="2" charset="-78"/>
              </a:rPr>
              <a:t>ﮔﺠﺖ </a:t>
            </a:r>
            <a:r>
              <a:rPr lang="ar-SA" sz="2500" dirty="0">
                <a:cs typeface="B Yagut" panose="00000400000000000000" pitchFamily="2" charset="-78"/>
              </a:rPr>
              <a:t>ﻫﺎ ﺑﺮﻧﺎﻣﻪ ﻫﺎي ﻛﻢ ﺣﺠﻤﻲ ﻫﺴﺘﻨﺪ ﻛﻪ ﻣﻌﻤﻮﻻ روي ﻣﻴﺰﻛﺎر وﻳﻨﺪوز ﻧﻤﺎﻳﺶ داده ﻣﻲ ﺷﻮﻧﺪ. در وﻳﻨﺪوز٧ ﺗﻌﺪادي ﮔﺠﺖ وﺟﻮد دارد ﻛﻪ ﻣﻲ ﺗﻮاﻧﻴﺪ ﺑﺎ ﺟﺴﺘﺠﻮ در اﻳﻨﺘﺮﻧﺖ، ﮔﺠﺖ ﻫﺎي ﺑﻴﺸﺘﺮي را ﭘﻴﺪا ﻛﻨﻴﺪ. </a:t>
            </a:r>
            <a:endParaRPr lang="fa-IR" sz="2500" dirty="0" smtClean="0">
              <a:cs typeface="B Yagut" panose="00000400000000000000" pitchFamily="2" charset="-78"/>
            </a:endParaRPr>
          </a:p>
          <a:p>
            <a:pPr algn="r" rtl="1"/>
            <a:endParaRPr lang="fa-IR" sz="2500" b="1" dirty="0">
              <a:cs typeface="B Yagut" panose="00000400000000000000" pitchFamily="2" charset="-78"/>
            </a:endParaRPr>
          </a:p>
          <a:p>
            <a:pPr algn="r" rtl="1"/>
            <a:r>
              <a:rPr lang="ar-SA" sz="2500" b="1" dirty="0" smtClean="0">
                <a:cs typeface="B Yagut" panose="00000400000000000000" pitchFamily="2" charset="-78"/>
              </a:rPr>
              <a:t>ﺑﺮاي </a:t>
            </a:r>
            <a:r>
              <a:rPr lang="ar-SA" sz="2500" b="1" dirty="0">
                <a:cs typeface="B Yagut" panose="00000400000000000000" pitchFamily="2" charset="-78"/>
              </a:rPr>
              <a:t>اﻓﺰودن ﮔﺠﺖ ﻫﺎ ﺑﻪ ﻣﻴﺰ ﻛﺎر ﻣﺮاﺣﻞ زﻳﺮ را اﻧﺠﺎم دﻫﻴﺪ:</a:t>
            </a:r>
            <a:endParaRPr lang="fa-IR" sz="2500" b="1" dirty="0">
              <a:cs typeface="B Yagut" panose="00000400000000000000" pitchFamily="2" charset="-78"/>
            </a:endParaRPr>
          </a:p>
          <a:p>
            <a:pPr algn="r" rtl="1"/>
            <a:r>
              <a:rPr lang="fa-IR" sz="2500" dirty="0">
                <a:cs typeface="B Yagut" panose="00000400000000000000" pitchFamily="2" charset="-78"/>
              </a:rPr>
              <a:t>١- روي ﻳﻚ ﻧﺎﺣﻴﻪ ﺧﺎﻟﻲ از ﻣﻴﺰﻛﺎر راﺳﺖ ﻛﻠﻴﻚ ﻛﺮده و ﮔﺰﻳﻨﻪ </a:t>
            </a:r>
            <a:r>
              <a:rPr lang="en-US" sz="2500" dirty="0" smtClean="0"/>
              <a:t>Gadgets</a:t>
            </a:r>
            <a:r>
              <a:rPr lang="fa-IR" sz="2500" dirty="0" smtClean="0">
                <a:cs typeface="B Yagut" panose="00000400000000000000" pitchFamily="2" charset="-78"/>
              </a:rPr>
              <a:t>را </a:t>
            </a:r>
            <a:r>
              <a:rPr lang="fa-IR" sz="2500" dirty="0">
                <a:cs typeface="B Yagut" panose="00000400000000000000" pitchFamily="2" charset="-78"/>
              </a:rPr>
              <a:t>اﻧﺘﺨﺎب ﻛﻨﻴﺪ</a:t>
            </a:r>
            <a:r>
              <a:rPr lang="fa-IR" sz="2500" dirty="0" smtClean="0">
                <a:cs typeface="B Yagut" panose="00000400000000000000" pitchFamily="2" charset="-78"/>
              </a:rPr>
              <a:t>.</a:t>
            </a:r>
          </a:p>
          <a:p>
            <a:pPr algn="r" rtl="1"/>
            <a:endParaRPr lang="fa-IR" sz="2500" dirty="0">
              <a:cs typeface="B Yagut" panose="00000400000000000000" pitchFamily="2" charset="-78"/>
            </a:endParaRPr>
          </a:p>
          <a:p>
            <a:pPr algn="r" rtl="1"/>
            <a:r>
              <a:rPr lang="fa-IR" sz="2500" dirty="0">
                <a:cs typeface="B Yagut" panose="00000400000000000000" pitchFamily="2" charset="-78"/>
              </a:rPr>
              <a:t>٢- در ﭘﻨﺠﺮه اي ﻛﻪ ﺑﺎز ﻣﻲ </a:t>
            </a:r>
            <a:r>
              <a:rPr lang="fa-IR" sz="2500" dirty="0" smtClean="0">
                <a:cs typeface="B Yagut" panose="00000400000000000000" pitchFamily="2" charset="-78"/>
              </a:rPr>
              <a:t>ﺷﻮد(شکل 2-22) ، ﺑﺎ </a:t>
            </a:r>
            <a:r>
              <a:rPr lang="fa-IR" sz="2500" dirty="0">
                <a:cs typeface="B Yagut" panose="00000400000000000000" pitchFamily="2" charset="-78"/>
              </a:rPr>
              <a:t>داﺑﻞ ﻛﻠﻴﻚ روي ﻫﺮ ﮔﺠﺖ، ﻳﺎ ﻛﻠﻴﻚ راﺳﺖ و اﻧﺘﺨﺎب ﮔﺰﻳﻨﻪ </a:t>
            </a:r>
            <a:r>
              <a:rPr lang="en-AU" sz="2500" dirty="0">
                <a:cs typeface="B Yagut" panose="00000400000000000000" pitchFamily="2" charset="-78"/>
              </a:rPr>
              <a:t>A، </a:t>
            </a:r>
            <a:r>
              <a:rPr lang="fa-IR" sz="2500" dirty="0">
                <a:cs typeface="B Yagut" panose="00000400000000000000" pitchFamily="2" charset="-78"/>
              </a:rPr>
              <a:t>ﻣﻲ ﺗﻮاﻧﻴﺪ آن را روي ﻣﻴﺰﻛﺎر ﻧﻤﺎﻳﺶ دﻫﻴﺪ</a:t>
            </a:r>
            <a:endParaRPr lang="en-US" sz="2500" dirty="0"/>
          </a:p>
        </p:txBody>
      </p:sp>
      <p:sp>
        <p:nvSpPr>
          <p:cNvPr id="4" name="Rectangle 3"/>
          <p:cNvSpPr/>
          <p:nvPr/>
        </p:nvSpPr>
        <p:spPr>
          <a:xfrm>
            <a:off x="5292080" y="692696"/>
            <a:ext cx="4320480" cy="477054"/>
          </a:xfrm>
          <a:prstGeom prst="rect">
            <a:avLst/>
          </a:prstGeom>
        </p:spPr>
        <p:txBody>
          <a:bodyPr wrap="square">
            <a:spAutoFit/>
          </a:bodyPr>
          <a:lstStyle/>
          <a:p>
            <a:pPr lvl="0" algn="ctr" rtl="1"/>
            <a:r>
              <a:rPr lang="fa-IR" sz="2500" dirty="0" smtClean="0">
                <a:solidFill>
                  <a:prstClr val="black"/>
                </a:solidFill>
                <a:cs typeface="B Yagut" panose="00000400000000000000" pitchFamily="2" charset="-78"/>
              </a:rPr>
              <a:t>3- ﮔﺠﺖ ﻫﺎ</a:t>
            </a:r>
            <a:r>
              <a:rPr lang="en-US" sz="2500" dirty="0" smtClean="0">
                <a:solidFill>
                  <a:prstClr val="black"/>
                </a:solidFill>
              </a:rPr>
              <a:t>Gadgets</a:t>
            </a:r>
            <a:r>
              <a:rPr lang="fa-IR" sz="2500" dirty="0">
                <a:solidFill>
                  <a:prstClr val="black"/>
                </a:solidFill>
              </a:rPr>
              <a:t>:</a:t>
            </a:r>
            <a:endParaRPr lang="fa-IR" sz="2500" dirty="0">
              <a:solidFill>
                <a:prstClr val="black"/>
              </a:solidFill>
              <a:cs typeface="B Yagut" panose="00000400000000000000" pitchFamily="2" charset="-78"/>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84780303"/>
      </p:ext>
    </p:extLst>
  </p:cSld>
  <p:clrMapOvr>
    <a:masterClrMapping/>
  </p:clrMapOvr>
  <mc:AlternateContent xmlns:mc="http://schemas.openxmlformats.org/markup-compatibility/2006" xmlns:p14="http://schemas.microsoft.com/office/powerpoint/2010/main">
    <mc:Choice Requires="p14">
      <p:transition spd="slow" p14:dur="2000" advTm="23047"/>
    </mc:Choice>
    <mc:Fallback xmlns="">
      <p:transition spd="slow" advTm="23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27984" y="5589240"/>
            <a:ext cx="2736304" cy="50405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rtl="1"/>
            <a:r>
              <a:rPr lang="ar-SA" sz="1600" b="1" dirty="0">
                <a:cs typeface="B Yagut" panose="00000400000000000000" pitchFamily="2" charset="-78"/>
              </a:rPr>
              <a:t>ﺷﻜﻞ </a:t>
            </a:r>
            <a:r>
              <a:rPr lang="fa-IR" sz="1600" b="1" dirty="0" smtClean="0">
                <a:cs typeface="B Yagut" panose="00000400000000000000" pitchFamily="2" charset="-78"/>
              </a:rPr>
              <a:t>2-22- پنجره تنظیم گجت ها</a:t>
            </a:r>
            <a:endParaRPr lang="en-AU" sz="1600" b="1" dirty="0">
              <a:cs typeface="B Yagut" panose="00000400000000000000" pitchFamily="2" charset="-78"/>
            </a:endParaRPr>
          </a:p>
        </p:txBody>
      </p:sp>
      <p:grpSp>
        <p:nvGrpSpPr>
          <p:cNvPr id="5" name="Group 4"/>
          <p:cNvGrpSpPr/>
          <p:nvPr/>
        </p:nvGrpSpPr>
        <p:grpSpPr>
          <a:xfrm>
            <a:off x="3203848" y="764704"/>
            <a:ext cx="5616625" cy="4580335"/>
            <a:chOff x="293511" y="1052736"/>
            <a:chExt cx="8091219" cy="4076700"/>
          </a:xfrm>
        </p:grpSpPr>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47"/>
            <a:stretch/>
          </p:blipFill>
          <p:spPr bwMode="auto">
            <a:xfrm>
              <a:off x="293511" y="1052736"/>
              <a:ext cx="8091219" cy="4076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40176" t="50000"/>
            <a:stretch/>
          </p:blipFill>
          <p:spPr bwMode="auto">
            <a:xfrm>
              <a:off x="6588224" y="1916833"/>
              <a:ext cx="1401749" cy="1519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4340"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6049" t="4029" r="10479" b="3448"/>
          <a:stretch/>
        </p:blipFill>
        <p:spPr bwMode="auto">
          <a:xfrm>
            <a:off x="251520" y="1898200"/>
            <a:ext cx="2798653" cy="3088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94490625"/>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9881" y="6009917"/>
            <a:ext cx="2736304" cy="50405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rtl="1"/>
            <a:r>
              <a:rPr lang="ar-SA" sz="1600" b="1" dirty="0">
                <a:cs typeface="B Yagut" panose="00000400000000000000" pitchFamily="2" charset="-78"/>
              </a:rPr>
              <a:t>ﺷﻜﻞ </a:t>
            </a:r>
            <a:r>
              <a:rPr lang="fa-IR" sz="1600" b="1" dirty="0" smtClean="0">
                <a:cs typeface="B Yagut" panose="00000400000000000000" pitchFamily="2" charset="-78"/>
              </a:rPr>
              <a:t>2-23- شکل گجت ساعت </a:t>
            </a:r>
            <a:endParaRPr lang="en-AU" b="1" dirty="0">
              <a:cs typeface="B Yagut" panose="00000400000000000000" pitchFamily="2" charset="-78"/>
            </a:endParaRPr>
          </a:p>
        </p:txBody>
      </p:sp>
      <p:sp>
        <p:nvSpPr>
          <p:cNvPr id="5" name="Rectangle 4"/>
          <p:cNvSpPr/>
          <p:nvPr/>
        </p:nvSpPr>
        <p:spPr>
          <a:xfrm>
            <a:off x="323528" y="666269"/>
            <a:ext cx="8208912" cy="3170099"/>
          </a:xfrm>
          <a:prstGeom prst="rect">
            <a:avLst/>
          </a:prstGeom>
        </p:spPr>
        <p:txBody>
          <a:bodyPr wrap="square">
            <a:spAutoFit/>
          </a:bodyPr>
          <a:lstStyle/>
          <a:p>
            <a:pPr marL="342900" indent="-342900" algn="r" rtl="1" hangingPunct="0">
              <a:buFont typeface="Wingdings" panose="05000000000000000000" pitchFamily="2" charset="2"/>
              <a:buChar char="ü"/>
            </a:pPr>
            <a:r>
              <a:rPr lang="ar-SA" sz="2500" dirty="0">
                <a:cs typeface="B Yagut" panose="00000400000000000000" pitchFamily="2" charset="-78"/>
              </a:rPr>
              <a:t>ﺑﺎ ﻛﻠﻴﻚ راﺳﺖ روي ﻫﺮ ﮔﺠﺖ </a:t>
            </a:r>
            <a:r>
              <a:rPr lang="ar-SA" sz="2500" dirty="0" smtClean="0">
                <a:cs typeface="B Yagut" panose="00000400000000000000" pitchFamily="2" charset="-78"/>
              </a:rPr>
              <a:t>در</a:t>
            </a:r>
            <a:r>
              <a:rPr lang="fa-IR" sz="2500" dirty="0" smtClean="0">
                <a:cs typeface="B Yagut" panose="00000400000000000000" pitchFamily="2" charset="-78"/>
              </a:rPr>
              <a:t>(</a:t>
            </a:r>
            <a:r>
              <a:rPr lang="ar-SA" sz="2500" dirty="0" smtClean="0">
                <a:cs typeface="B Yagut" panose="00000400000000000000" pitchFamily="2" charset="-78"/>
              </a:rPr>
              <a:t> </a:t>
            </a:r>
            <a:r>
              <a:rPr lang="ar-SA" sz="2500" dirty="0">
                <a:cs typeface="B Yagut" panose="00000400000000000000" pitchFamily="2" charset="-78"/>
              </a:rPr>
              <a:t>ﺷﻜﻞ‏ </a:t>
            </a:r>
            <a:r>
              <a:rPr lang="ar-SA" sz="2500" dirty="0" smtClean="0">
                <a:cs typeface="B Yagut" panose="00000400000000000000" pitchFamily="2" charset="-78"/>
              </a:rPr>
              <a:t>٢-٢</a:t>
            </a:r>
            <a:r>
              <a:rPr lang="fa-IR" sz="2500" dirty="0" smtClean="0">
                <a:cs typeface="B Yagut" panose="00000400000000000000" pitchFamily="2" charset="-78"/>
              </a:rPr>
              <a:t>2</a:t>
            </a:r>
            <a:r>
              <a:rPr lang="ar-SA" sz="2500" dirty="0" smtClean="0">
                <a:cs typeface="B Yagut" panose="00000400000000000000" pitchFamily="2" charset="-78"/>
              </a:rPr>
              <a:t> </a:t>
            </a:r>
            <a:r>
              <a:rPr lang="fa-IR" sz="2500" dirty="0" smtClean="0">
                <a:cs typeface="B Yagut" panose="00000400000000000000" pitchFamily="2" charset="-78"/>
              </a:rPr>
              <a:t>) </a:t>
            </a:r>
            <a:r>
              <a:rPr lang="ar-SA" sz="2500" dirty="0" smtClean="0">
                <a:cs typeface="B Yagut" panose="00000400000000000000" pitchFamily="2" charset="-78"/>
              </a:rPr>
              <a:t>و </a:t>
            </a:r>
            <a:r>
              <a:rPr lang="ar-SA" sz="2500" dirty="0">
                <a:cs typeface="B Yagut" panose="00000400000000000000" pitchFamily="2" charset="-78"/>
              </a:rPr>
              <a:t>اﻧﺘﺨﺎب ﮔﺰﻳﻨﻪ </a:t>
            </a:r>
            <a:r>
              <a:rPr lang="en-US" sz="2500" dirty="0" smtClean="0">
                <a:cs typeface="B Yagut" panose="00000400000000000000" pitchFamily="2" charset="-78"/>
              </a:rPr>
              <a:t>Uninstall </a:t>
            </a:r>
            <a:r>
              <a:rPr lang="ar-SA" sz="2500" dirty="0" smtClean="0">
                <a:cs typeface="B Yagut" panose="00000400000000000000" pitchFamily="2" charset="-78"/>
              </a:rPr>
              <a:t>، </a:t>
            </a:r>
            <a:r>
              <a:rPr lang="ar-SA" sz="2500" dirty="0">
                <a:cs typeface="B Yagut" panose="00000400000000000000" pitchFamily="2" charset="-78"/>
              </a:rPr>
              <a:t>ﮔﺠﺖ ﺑﻪ ﻃﻮر ﻛﻠﻲ ﺣﺬف ﻣﻲ ﺷﻮد. </a:t>
            </a:r>
            <a:endParaRPr lang="fa-IR" sz="2500" dirty="0" smtClean="0">
              <a:cs typeface="B Yagut" panose="00000400000000000000" pitchFamily="2" charset="-78"/>
            </a:endParaRPr>
          </a:p>
          <a:p>
            <a:pPr algn="r" rtl="1" hangingPunct="0"/>
            <a:endParaRPr lang="fa-IR" sz="2500" dirty="0">
              <a:cs typeface="B Yagut" panose="00000400000000000000" pitchFamily="2" charset="-78"/>
            </a:endParaRPr>
          </a:p>
          <a:p>
            <a:pPr marL="342900" indent="-342900" algn="r" rtl="1" hangingPunct="0">
              <a:buFont typeface="Wingdings" panose="05000000000000000000" pitchFamily="2" charset="2"/>
              <a:buChar char="ü"/>
            </a:pPr>
            <a:r>
              <a:rPr lang="ar-SA" sz="2500" dirty="0" smtClean="0">
                <a:cs typeface="B Yagut" panose="00000400000000000000" pitchFamily="2" charset="-78"/>
              </a:rPr>
              <a:t>ﺑﺮاي </a:t>
            </a:r>
            <a:r>
              <a:rPr lang="ar-SA" sz="2500" dirty="0">
                <a:cs typeface="B Yagut" panose="00000400000000000000" pitchFamily="2" charset="-78"/>
              </a:rPr>
              <a:t>ﻋﺪم ﻧﻤﺎﻳﺶ ﮔﺠﺖ روي ﺻﻔﺤﻪ، اﺷﺎره ﮔﺮ ﻣﺎوس را روي آن ﻧﮕﻪ دارﻳﺪ، ﺳﭙﺲ روي دﻛﻤﻪ </a:t>
            </a:r>
            <a:r>
              <a:rPr lang="en-US" sz="2500" dirty="0">
                <a:cs typeface="B Yagut" panose="00000400000000000000" pitchFamily="2" charset="-78"/>
              </a:rPr>
              <a:t>Close</a:t>
            </a:r>
            <a:r>
              <a:rPr lang="ar-SA" sz="2500" dirty="0">
                <a:cs typeface="B Yagut" panose="00000400000000000000" pitchFamily="2" charset="-78"/>
              </a:rPr>
              <a:t> ﻛﻪ در ﻛﻨﺎر آن ﻇﺎﻫﺮ ﻣﻲ ﺷﻮد، ﻛﻠﻴﻚ ﻛﻨﻴﺪ</a:t>
            </a:r>
            <a:r>
              <a:rPr lang="ar-SA" sz="2500" dirty="0" smtClean="0">
                <a:cs typeface="B Yagut" panose="00000400000000000000" pitchFamily="2" charset="-78"/>
              </a:rPr>
              <a:t>.</a:t>
            </a:r>
            <a:endParaRPr lang="fa-IR" sz="2500" dirty="0" smtClean="0">
              <a:cs typeface="B Yagut" panose="00000400000000000000" pitchFamily="2" charset="-78"/>
            </a:endParaRPr>
          </a:p>
          <a:p>
            <a:pPr algn="r" rtl="1" hangingPunct="0"/>
            <a:endParaRPr lang="fa-IR" sz="2500" dirty="0">
              <a:cs typeface="B Yagut" panose="00000400000000000000" pitchFamily="2" charset="-78"/>
            </a:endParaRPr>
          </a:p>
          <a:p>
            <a:pPr marL="342900" indent="-342900" algn="r" rtl="1" hangingPunct="0">
              <a:buFont typeface="Wingdings" panose="05000000000000000000" pitchFamily="2" charset="2"/>
              <a:buChar char="ü"/>
            </a:pPr>
            <a:r>
              <a:rPr lang="ar-SA" sz="2500" dirty="0" smtClean="0">
                <a:cs typeface="B Yagut" panose="00000400000000000000" pitchFamily="2" charset="-78"/>
              </a:rPr>
              <a:t> </a:t>
            </a:r>
            <a:r>
              <a:rPr lang="ar-SA" sz="2500" dirty="0">
                <a:cs typeface="B Yagut" panose="00000400000000000000" pitchFamily="2" charset="-78"/>
              </a:rPr>
              <a:t>ﺑﺎ درگ ﻛﺮدن ﮔﺠﺖ، ﻣﻲ ﺗﻮاﻧﻴﺪ ﻣﺤﻞ آن را روي ﺻﻔﺤﻪ ﻧﻤﺎﻳﺶ ﺗﻐﻴﻴﺮ دﻫﻴﺪ</a:t>
            </a:r>
            <a:r>
              <a:rPr lang="ar-SA" sz="2400" dirty="0">
                <a:cs typeface="B Yagut" panose="00000400000000000000" pitchFamily="2" charset="-78"/>
              </a:rPr>
              <a:t>.</a:t>
            </a:r>
            <a:endParaRPr lang="en-US" sz="2400" dirty="0">
              <a:cs typeface="B Yagut" panose="00000400000000000000" pitchFamily="2" charset="-78"/>
            </a:endParaRPr>
          </a:p>
        </p:txBody>
      </p:sp>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2699792" y="4221088"/>
            <a:ext cx="3384376" cy="1701542"/>
          </a:xfrm>
          <a:prstGeom prst="rect">
            <a:avLst/>
          </a:prstGeom>
          <a:noFill/>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48766393"/>
      </p:ext>
    </p:extLst>
  </p:cSld>
  <p:clrMapOvr>
    <a:masterClrMapping/>
  </p:clrMapOvr>
  <mc:AlternateContent xmlns:mc="http://schemas.openxmlformats.org/markup-compatibility/2006" xmlns:p14="http://schemas.microsoft.com/office/powerpoint/2010/main">
    <mc:Choice Requires="p14">
      <p:transition spd="slow" p14:dur="2000" advTm="30139"/>
    </mc:Choice>
    <mc:Fallback xmlns="">
      <p:transition spd="slow" advTm="30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4">
            <a:extLst>
              <a:ext uri="{28A0092B-C50C-407E-A947-70E740481C1C}">
                <a14:useLocalDpi xmlns:a14="http://schemas.microsoft.com/office/drawing/2010/main" val="0"/>
              </a:ext>
            </a:extLst>
          </a:blip>
          <a:srcRect/>
          <a:stretch>
            <a:fillRect/>
          </a:stretch>
        </p:blipFill>
        <p:spPr bwMode="auto">
          <a:xfrm>
            <a:off x="899428" y="1484784"/>
            <a:ext cx="5904656" cy="4627665"/>
          </a:xfrm>
          <a:prstGeom prst="rect">
            <a:avLst/>
          </a:prstGeom>
          <a:noFill/>
        </p:spPr>
      </p:pic>
      <p:sp>
        <p:nvSpPr>
          <p:cNvPr id="3" name="Rectangle 2"/>
          <p:cNvSpPr/>
          <p:nvPr/>
        </p:nvSpPr>
        <p:spPr>
          <a:xfrm>
            <a:off x="2267744" y="6353944"/>
            <a:ext cx="4532212" cy="50405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rtl="1"/>
            <a:r>
              <a:rPr lang="ar-SA" sz="1600" b="1" dirty="0">
                <a:cs typeface="B Yagut" panose="00000400000000000000" pitchFamily="2" charset="-78"/>
              </a:rPr>
              <a:t>ﺷﻜﻞ </a:t>
            </a:r>
            <a:r>
              <a:rPr lang="fa-IR" sz="1600" b="1" dirty="0" smtClean="0">
                <a:cs typeface="B Yagut" panose="00000400000000000000" pitchFamily="2" charset="-78"/>
              </a:rPr>
              <a:t>2-24- </a:t>
            </a:r>
            <a:r>
              <a:rPr lang="ar-SA" sz="1600" b="1" dirty="0" smtClean="0">
                <a:cs typeface="B Yagut" panose="00000400000000000000" pitchFamily="2" charset="-78"/>
              </a:rPr>
              <a:t>ﻟﻴﺴﺖ </a:t>
            </a:r>
            <a:r>
              <a:rPr lang="ar-SA" sz="1600" b="1" dirty="0">
                <a:cs typeface="B Yagut" panose="00000400000000000000" pitchFamily="2" charset="-78"/>
              </a:rPr>
              <a:t>ﺑﺮﻧﺎﻣﻪ ﻫﺎي ﻣﻮﺟﻮد در </a:t>
            </a:r>
            <a:r>
              <a:rPr lang="en-US" sz="1600" b="1" dirty="0">
                <a:cs typeface="B Yagut" panose="00000400000000000000" pitchFamily="2" charset="-78"/>
              </a:rPr>
              <a:t>All programs</a:t>
            </a:r>
            <a:endParaRPr lang="en-AU" sz="1600" b="1" dirty="0">
              <a:cs typeface="B Yagut" panose="00000400000000000000" pitchFamily="2" charset="-78"/>
            </a:endParaRPr>
          </a:p>
          <a:p>
            <a:pPr rtl="1"/>
            <a:endParaRPr lang="en-AU" sz="1400" dirty="0">
              <a:cs typeface="B Yagut" panose="00000400000000000000" pitchFamily="2" charset="-78"/>
            </a:endParaRPr>
          </a:p>
        </p:txBody>
      </p:sp>
      <p:sp>
        <p:nvSpPr>
          <p:cNvPr id="5" name="Rectangle 4"/>
          <p:cNvSpPr/>
          <p:nvPr/>
        </p:nvSpPr>
        <p:spPr>
          <a:xfrm>
            <a:off x="260693" y="474149"/>
            <a:ext cx="8546314" cy="584775"/>
          </a:xfrm>
          <a:prstGeom prst="rect">
            <a:avLst/>
          </a:prstGeom>
          <a:solidFill>
            <a:srgbClr val="FFC000">
              <a:alpha val="57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rtlCol="0" anchor="ctr">
            <a:spAutoFit/>
          </a:bodyPr>
          <a:lstStyle/>
          <a:p>
            <a:pPr algn="ctr" rtl="1">
              <a:spcBef>
                <a:spcPct val="0"/>
              </a:spcBef>
            </a:pPr>
            <a:r>
              <a:rPr lang="ar-SA" sz="3200" b="1" dirty="0">
                <a:solidFill>
                  <a:prstClr val="black"/>
                </a:solidFill>
                <a:cs typeface="B Yagut" panose="00000400000000000000" pitchFamily="2" charset="-78"/>
              </a:rPr>
              <a:t> </a:t>
            </a:r>
            <a:r>
              <a:rPr lang="fa-IR" sz="3200" b="1" dirty="0">
                <a:solidFill>
                  <a:prstClr val="black"/>
                </a:solidFill>
                <a:cs typeface="B Yagut" panose="00000400000000000000" pitchFamily="2" charset="-78"/>
              </a:rPr>
              <a:t>2- </a:t>
            </a:r>
            <a:r>
              <a:rPr lang="ar-SA" sz="3200" b="1" dirty="0">
                <a:solidFill>
                  <a:prstClr val="black"/>
                </a:solidFill>
                <a:cs typeface="B Yagut" panose="00000400000000000000" pitchFamily="2" charset="-78"/>
              </a:rPr>
              <a:t>اﻳﺠﺎد و ﺣﺬ </a:t>
            </a:r>
            <a:r>
              <a:rPr lang="fa-IR" sz="3200" b="1" dirty="0">
                <a:solidFill>
                  <a:prstClr val="black"/>
                </a:solidFill>
                <a:cs typeface="B Yagut" panose="00000400000000000000" pitchFamily="2" charset="-78"/>
              </a:rPr>
              <a:t>ف</a:t>
            </a:r>
            <a:r>
              <a:rPr lang="ar-SA" sz="3200" b="1" dirty="0">
                <a:solidFill>
                  <a:prstClr val="black"/>
                </a:solidFill>
                <a:cs typeface="B Yagut" panose="00000400000000000000" pitchFamily="2" charset="-78"/>
              </a:rPr>
              <a:t> ﭘﻮﺷﻪ ﻫﺎ و ﺑﺮﻧﺎﻣﻪ ﻫﺎ از </a:t>
            </a:r>
            <a:r>
              <a:rPr lang="en-US" sz="3200" b="1" dirty="0">
                <a:solidFill>
                  <a:prstClr val="black"/>
                </a:solidFill>
                <a:cs typeface="B Yagut" panose="00000400000000000000" pitchFamily="2" charset="-78"/>
              </a:rPr>
              <a:t>All programs</a:t>
            </a:r>
            <a:r>
              <a:rPr lang="fa-IR" sz="3200" b="1" dirty="0">
                <a:solidFill>
                  <a:prstClr val="black"/>
                </a:solidFill>
                <a:cs typeface="B Yagut" panose="00000400000000000000" pitchFamily="2" charset="-78"/>
              </a:rPr>
              <a:t>  </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21403787"/>
      </p:ext>
    </p:extLst>
  </p:cSld>
  <p:clrMapOvr>
    <a:masterClrMapping/>
  </p:clrMapOvr>
  <mc:AlternateContent xmlns:mc="http://schemas.openxmlformats.org/markup-compatibility/2006" xmlns:p14="http://schemas.microsoft.com/office/powerpoint/2010/main">
    <mc:Choice Requires="p14">
      <p:transition spd="slow" p14:dur="2000" advTm="40039"/>
    </mc:Choice>
    <mc:Fallback xmlns="">
      <p:transition spd="slow" advTm="40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874" y="1016474"/>
            <a:ext cx="8438975" cy="3170099"/>
          </a:xfrm>
          <a:prstGeom prst="rect">
            <a:avLst/>
          </a:prstGeom>
        </p:spPr>
        <p:txBody>
          <a:bodyPr wrap="square">
            <a:spAutoFit/>
          </a:bodyPr>
          <a:lstStyle/>
          <a:p>
            <a:pPr algn="r" rtl="1"/>
            <a:r>
              <a:rPr lang="ar-SA" sz="2500" b="1" dirty="0" smtClean="0">
                <a:cs typeface="B Yagut" panose="00000400000000000000" pitchFamily="2" charset="-78"/>
              </a:rPr>
              <a:t>ﺑﺮاي </a:t>
            </a:r>
            <a:r>
              <a:rPr lang="ar-SA" sz="2500" b="1" dirty="0">
                <a:cs typeface="B Yagut" panose="00000400000000000000" pitchFamily="2" charset="-78"/>
              </a:rPr>
              <a:t>اﻳﻦ ﻛﺎر ﻣﺮاﺣﻞ زﻳﺮ را اﻧﺠﺎم دﻫﻴﺪ:</a:t>
            </a:r>
            <a:endParaRPr lang="en-AU" sz="2500" b="1" dirty="0">
              <a:cs typeface="B Yagut" panose="00000400000000000000" pitchFamily="2" charset="-78"/>
            </a:endParaRPr>
          </a:p>
          <a:p>
            <a:pPr algn="r" rtl="1" hangingPunct="0"/>
            <a:r>
              <a:rPr lang="ar-SA" sz="2500" dirty="0">
                <a:cs typeface="B Yagut" panose="00000400000000000000" pitchFamily="2" charset="-78"/>
              </a:rPr>
              <a:t>١- در ﻣﻨﻮي </a:t>
            </a:r>
            <a:r>
              <a:rPr lang="en-US" sz="2500" dirty="0">
                <a:cs typeface="B Yagut" panose="00000400000000000000" pitchFamily="2" charset="-78"/>
              </a:rPr>
              <a:t>Start</a:t>
            </a:r>
            <a:r>
              <a:rPr lang="ar-SA" sz="2500" dirty="0">
                <a:cs typeface="B Yagut" panose="00000400000000000000" pitchFamily="2" charset="-78"/>
              </a:rPr>
              <a:t>، روي ﮔﺰﻳﻨﻪ </a:t>
            </a:r>
            <a:r>
              <a:rPr lang="en-US" sz="2500" dirty="0">
                <a:cs typeface="B Yagut" panose="00000400000000000000" pitchFamily="2" charset="-78"/>
              </a:rPr>
              <a:t> All programs</a:t>
            </a:r>
            <a:r>
              <a:rPr lang="ar-SA" sz="2500" dirty="0">
                <a:cs typeface="B Yagut" panose="00000400000000000000" pitchFamily="2" charset="-78"/>
              </a:rPr>
              <a:t>ﻛﻠﻴﻚ راﺳﺖ ﻛﺮده و ﮔﺰﻳﻨﻪ</a:t>
            </a:r>
            <a:r>
              <a:rPr lang="en-US" sz="2500" dirty="0">
                <a:cs typeface="B Yagut" panose="00000400000000000000" pitchFamily="2" charset="-78"/>
              </a:rPr>
              <a:t>Open</a:t>
            </a:r>
            <a:r>
              <a:rPr lang="fa-IR" sz="2500" dirty="0">
                <a:cs typeface="B Yagut" panose="00000400000000000000" pitchFamily="2" charset="-78"/>
              </a:rPr>
              <a:t>را انتخاب کنید (</a:t>
            </a:r>
            <a:r>
              <a:rPr lang="fa-IR" sz="2500" dirty="0" smtClean="0">
                <a:cs typeface="B Yagut" panose="00000400000000000000" pitchFamily="2" charset="-78"/>
              </a:rPr>
              <a:t>شکل2-25</a:t>
            </a:r>
            <a:r>
              <a:rPr lang="fa-IR" sz="2500" dirty="0">
                <a:cs typeface="B Yagut" panose="00000400000000000000" pitchFamily="2" charset="-78"/>
              </a:rPr>
              <a:t>).</a:t>
            </a:r>
          </a:p>
          <a:p>
            <a:pPr algn="r" rtl="1" hangingPunct="0"/>
            <a:r>
              <a:rPr lang="fa-IR" sz="2500" dirty="0">
                <a:cs typeface="B Yagut" panose="00000400000000000000" pitchFamily="2" charset="-78"/>
              </a:rPr>
              <a:t>2-  </a:t>
            </a:r>
            <a:r>
              <a:rPr lang="ar-SA" sz="2500" dirty="0">
                <a:cs typeface="B Yagut" panose="00000400000000000000" pitchFamily="2" charset="-78"/>
              </a:rPr>
              <a:t>روي ﭘﻮﺷﻪ </a:t>
            </a:r>
            <a:r>
              <a:rPr lang="en-US" sz="2500" dirty="0">
                <a:cs typeface="B Yagut" panose="00000400000000000000" pitchFamily="2" charset="-78"/>
              </a:rPr>
              <a:t>Programs</a:t>
            </a:r>
            <a:r>
              <a:rPr lang="ar-SA" sz="2500" dirty="0">
                <a:cs typeface="B Yagut" panose="00000400000000000000" pitchFamily="2" charset="-78"/>
              </a:rPr>
              <a:t> داﺑﻞ ﻛﻠﻴﻚ ﻛﺮده ﺗﺎ ﻣﺤﺘﻮﻳﺎت آن ﻧﻤﺎﻳﺶ داده ﺷﻮد.</a:t>
            </a:r>
            <a:endParaRPr lang="fa-IR" sz="2500" dirty="0">
              <a:cs typeface="B Yagut" panose="00000400000000000000" pitchFamily="2" charset="-78"/>
            </a:endParaRPr>
          </a:p>
          <a:p>
            <a:pPr algn="r" rtl="1" hangingPunct="0"/>
            <a:r>
              <a:rPr lang="fa-IR" sz="2500" dirty="0">
                <a:cs typeface="B Yagut" panose="00000400000000000000" pitchFamily="2" charset="-78"/>
              </a:rPr>
              <a:t>٣- ﺑﺮاي اﻳﺠﺎد ﭘﻮﺷﻪ، در ﻧﺎﺣﻴﻪ ﺧﺎﻟﻲ از ﭘﻨﺠﺮه ﻛﻠﻴﻚ راﺳﺖ ﻛﺮده وگزینه</a:t>
            </a:r>
            <a:endParaRPr lang="en-US" sz="2500" dirty="0">
              <a:cs typeface="B Yagut" panose="00000400000000000000" pitchFamily="2" charset="-78"/>
            </a:endParaRPr>
          </a:p>
          <a:p>
            <a:pPr algn="r" rtl="1" hangingPunct="0"/>
            <a:r>
              <a:rPr lang="en-US" sz="2500" dirty="0">
                <a:cs typeface="B Yagut" panose="00000400000000000000" pitchFamily="2" charset="-78"/>
              </a:rPr>
              <a:t>Folder </a:t>
            </a:r>
            <a:r>
              <a:rPr lang="fa-IR" sz="2500" dirty="0">
                <a:cs typeface="B Yagut" panose="00000400000000000000" pitchFamily="2" charset="-78"/>
              </a:rPr>
              <a:t>          </a:t>
            </a:r>
            <a:r>
              <a:rPr lang="en-US" sz="2500" dirty="0">
                <a:cs typeface="B Yagut" panose="00000400000000000000" pitchFamily="2" charset="-78"/>
              </a:rPr>
              <a:t>New</a:t>
            </a:r>
            <a:r>
              <a:rPr lang="fa-IR" sz="2500" dirty="0">
                <a:cs typeface="B Yagut" panose="00000400000000000000" pitchFamily="2" charset="-78"/>
              </a:rPr>
              <a:t>  را انتخاب کنید.</a:t>
            </a:r>
          </a:p>
          <a:p>
            <a:pPr indent="-342900" algn="r" rtl="1" hangingPunct="0">
              <a:buFont typeface="Wingdings" panose="05000000000000000000" pitchFamily="2" charset="2"/>
              <a:buChar char="§"/>
            </a:pPr>
            <a:r>
              <a:rPr lang="fa-IR" sz="2500" dirty="0">
                <a:cs typeface="B Yagut" panose="00000400000000000000" pitchFamily="2" charset="-78"/>
              </a:rPr>
              <a:t>یا روی گزینه </a:t>
            </a:r>
            <a:r>
              <a:rPr lang="en-US" sz="2500" dirty="0">
                <a:cs typeface="B Yagut" panose="00000400000000000000" pitchFamily="2" charset="-78"/>
              </a:rPr>
              <a:t>New Folder </a:t>
            </a:r>
            <a:r>
              <a:rPr lang="fa-IR" sz="2500" dirty="0">
                <a:cs typeface="B Yagut" panose="00000400000000000000" pitchFamily="2" charset="-78"/>
              </a:rPr>
              <a:t> درنوار ابزار کلیک کنید (</a:t>
            </a:r>
            <a:r>
              <a:rPr lang="fa-IR" sz="2500" dirty="0" smtClean="0">
                <a:cs typeface="B Yagut" panose="00000400000000000000" pitchFamily="2" charset="-78"/>
              </a:rPr>
              <a:t>شکل2-26 ).</a:t>
            </a:r>
            <a:endParaRPr lang="fa-IR" sz="2500" dirty="0">
              <a:cs typeface="B Yagut" panose="00000400000000000000" pitchFamily="2" charset="-78"/>
            </a:endParaRPr>
          </a:p>
          <a:p>
            <a:pPr indent="-342900" algn="r" rtl="1" hangingPunct="0">
              <a:buFont typeface="Wingdings" panose="05000000000000000000" pitchFamily="2" charset="2"/>
              <a:buChar char="§"/>
            </a:pPr>
            <a:r>
              <a:rPr lang="fa-IR" sz="2500" dirty="0">
                <a:cs typeface="B Yagut" panose="00000400000000000000" pitchFamily="2" charset="-78"/>
              </a:rPr>
              <a:t>نام دلخواهی رو نوشته و کلید </a:t>
            </a:r>
            <a:r>
              <a:rPr lang="en-US" sz="2500" dirty="0">
                <a:cs typeface="B Yagut" panose="00000400000000000000" pitchFamily="2" charset="-78"/>
              </a:rPr>
              <a:t>Enter </a:t>
            </a:r>
            <a:r>
              <a:rPr lang="fa-IR" sz="2500" dirty="0">
                <a:cs typeface="B Yagut" panose="00000400000000000000" pitchFamily="2" charset="-78"/>
              </a:rPr>
              <a:t> رافشار دهید.</a:t>
            </a:r>
            <a:endParaRPr lang="en-AU" sz="2500" dirty="0">
              <a:cs typeface="B Yagut" panose="00000400000000000000" pitchFamily="2" charset="-78"/>
            </a:endParaRPr>
          </a:p>
        </p:txBody>
      </p:sp>
      <p:sp>
        <p:nvSpPr>
          <p:cNvPr id="3" name="Rectangle 2"/>
          <p:cNvSpPr/>
          <p:nvPr/>
        </p:nvSpPr>
        <p:spPr>
          <a:xfrm>
            <a:off x="4635745" y="431699"/>
            <a:ext cx="4125104" cy="584775"/>
          </a:xfrm>
          <a:prstGeom prst="rect">
            <a:avLst/>
          </a:prstGeom>
        </p:spPr>
        <p:txBody>
          <a:bodyPr wrap="none">
            <a:spAutoFit/>
          </a:bodyPr>
          <a:lstStyle/>
          <a:p>
            <a:pPr algn="r" rtl="1"/>
            <a:r>
              <a:rPr lang="fa-IR" sz="3200" b="1" dirty="0" smtClean="0">
                <a:cs typeface="B Yagut" panose="00000400000000000000" pitchFamily="2" charset="-78"/>
              </a:rPr>
              <a:t>1- </a:t>
            </a:r>
            <a:r>
              <a:rPr lang="en-US" sz="2500" b="1" dirty="0" smtClean="0">
                <a:cs typeface="B Yagut" panose="00000400000000000000" pitchFamily="2" charset="-78"/>
              </a:rPr>
              <a:t> </a:t>
            </a:r>
            <a:r>
              <a:rPr lang="ar-SA" sz="2500" b="1" dirty="0" smtClean="0">
                <a:cs typeface="B Yagut" panose="00000400000000000000" pitchFamily="2" charset="-78"/>
              </a:rPr>
              <a:t>اﻳﺠﺎد </a:t>
            </a:r>
            <a:r>
              <a:rPr lang="ar-SA" sz="2500" b="1" dirty="0">
                <a:cs typeface="B Yagut" panose="00000400000000000000" pitchFamily="2" charset="-78"/>
              </a:rPr>
              <a:t>ﭘﻮﺷﻪ در </a:t>
            </a:r>
            <a:r>
              <a:rPr lang="en-US" sz="2500" b="1" dirty="0">
                <a:cs typeface="B Yagut" panose="00000400000000000000" pitchFamily="2" charset="-78"/>
              </a:rPr>
              <a:t>All programs</a:t>
            </a:r>
          </a:p>
        </p:txBody>
      </p:sp>
      <p:cxnSp>
        <p:nvCxnSpPr>
          <p:cNvPr id="5" name="Straight Arrow Connector 4"/>
          <p:cNvCxnSpPr/>
          <p:nvPr/>
        </p:nvCxnSpPr>
        <p:spPr>
          <a:xfrm>
            <a:off x="7020272" y="3140968"/>
            <a:ext cx="648072"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6" name="Rectangle 5"/>
          <p:cNvSpPr/>
          <p:nvPr/>
        </p:nvSpPr>
        <p:spPr>
          <a:xfrm>
            <a:off x="3779912" y="4278487"/>
            <a:ext cx="5165240" cy="477054"/>
          </a:xfrm>
          <a:prstGeom prst="rect">
            <a:avLst/>
          </a:prstGeom>
        </p:spPr>
        <p:txBody>
          <a:bodyPr wrap="square">
            <a:spAutoFit/>
          </a:bodyPr>
          <a:lstStyle/>
          <a:p>
            <a:pPr algn="r"/>
            <a:r>
              <a:rPr lang="en-US" sz="2500" b="1" dirty="0"/>
              <a:t>All program</a:t>
            </a:r>
            <a:r>
              <a:rPr lang="ar-SA" sz="2500" b="1" dirty="0">
                <a:cs typeface="B Yagut" panose="00000400000000000000" pitchFamily="2" charset="-78"/>
              </a:rPr>
              <a:t> </a:t>
            </a:r>
            <a:r>
              <a:rPr lang="fa-IR" sz="2500" b="1" dirty="0" smtClean="0">
                <a:cs typeface="B Yagut" panose="00000400000000000000" pitchFamily="2" charset="-78"/>
              </a:rPr>
              <a:t>  2- حذف </a:t>
            </a:r>
            <a:r>
              <a:rPr lang="ar-SA" sz="2500" b="1" dirty="0">
                <a:cs typeface="B Yagut" panose="00000400000000000000" pitchFamily="2" charset="-78"/>
              </a:rPr>
              <a:t>ﭘﻮﺷﻪ ﻳﺎ ﺑﺮﻧﺎﻣﻪ از</a:t>
            </a:r>
            <a:endParaRPr lang="en-AU" sz="2500" b="1" dirty="0">
              <a:cs typeface="B Yagut" panose="00000400000000000000" pitchFamily="2" charset="-78"/>
            </a:endParaRPr>
          </a:p>
        </p:txBody>
      </p:sp>
      <p:sp>
        <p:nvSpPr>
          <p:cNvPr id="7" name="Rectangle 6"/>
          <p:cNvSpPr/>
          <p:nvPr/>
        </p:nvSpPr>
        <p:spPr>
          <a:xfrm>
            <a:off x="467544" y="4847455"/>
            <a:ext cx="8293305" cy="1569660"/>
          </a:xfrm>
          <a:prstGeom prst="rect">
            <a:avLst/>
          </a:prstGeom>
        </p:spPr>
        <p:txBody>
          <a:bodyPr wrap="square">
            <a:spAutoFit/>
          </a:bodyPr>
          <a:lstStyle/>
          <a:p>
            <a:pPr algn="r" rtl="1"/>
            <a:r>
              <a:rPr lang="en-AU" sz="2400" dirty="0" smtClean="0">
                <a:cs typeface="B Yagut" panose="00000400000000000000" pitchFamily="2" charset="-78"/>
              </a:rPr>
              <a:t>١</a:t>
            </a:r>
            <a:r>
              <a:rPr lang="fa-IR" sz="2400" dirty="0" smtClean="0">
                <a:cs typeface="B Yagut" panose="00000400000000000000" pitchFamily="2" charset="-78"/>
              </a:rPr>
              <a:t>- روي دﻛﻤﻪ </a:t>
            </a:r>
            <a:r>
              <a:rPr lang="en-US" sz="2400" dirty="0" smtClean="0"/>
              <a:t>Start</a:t>
            </a:r>
            <a:r>
              <a:rPr lang="en-AU" sz="2400" dirty="0" smtClean="0">
                <a:cs typeface="B Yagut" panose="00000400000000000000" pitchFamily="2" charset="-78"/>
              </a:rPr>
              <a:t> </a:t>
            </a:r>
            <a:r>
              <a:rPr lang="fa-IR" sz="2400" dirty="0" smtClean="0">
                <a:cs typeface="B Yagut" panose="00000400000000000000" pitchFamily="2" charset="-78"/>
              </a:rPr>
              <a:t>ﻛﻠﻴﻚ ﻛﺮده و روي</a:t>
            </a:r>
            <a:r>
              <a:rPr lang="en-US" sz="2400" dirty="0" smtClean="0"/>
              <a:t>All programs</a:t>
            </a:r>
            <a:r>
              <a:rPr lang="fa-IR" sz="2400" dirty="0" smtClean="0">
                <a:cs typeface="B Yagut" panose="00000400000000000000" pitchFamily="2" charset="-78"/>
              </a:rPr>
              <a:t> ﻛﻠﻴﻚ ﻛﻨﻴﺪ ﺗﺎ ﻟﻴﺴﺖ </a:t>
            </a:r>
          </a:p>
          <a:p>
            <a:pPr algn="r" rtl="1"/>
            <a:r>
              <a:rPr lang="fa-IR" sz="2400" dirty="0">
                <a:cs typeface="B Yagut" panose="00000400000000000000" pitchFamily="2" charset="-78"/>
              </a:rPr>
              <a:t> </a:t>
            </a:r>
            <a:r>
              <a:rPr lang="fa-IR" sz="2400" dirty="0" smtClean="0">
                <a:cs typeface="B Yagut" panose="00000400000000000000" pitchFamily="2" charset="-78"/>
              </a:rPr>
              <a:t>   ﭘﻮﺷﻪ ﻫﺎ و ﺑﺮﻧﺎﻣﻪ ﻫﺎي آن ﻧﻤﺎﻳﺶ داده ﺷﻮد.</a:t>
            </a:r>
          </a:p>
          <a:p>
            <a:pPr algn="r" rtl="1"/>
            <a:r>
              <a:rPr lang="fa-IR" sz="2400" dirty="0" smtClean="0">
                <a:cs typeface="B Yagut" panose="00000400000000000000" pitchFamily="2" charset="-78"/>
              </a:rPr>
              <a:t>٢- روي ﺑﺮﻧﺎﻣﻪ ﻳﺎ ﭘﻮﺷﻪ ﻣﻮرد ﻧﻈﺮ ﻛﻠﻴﻚ راﺳﺖ ﻛﺮده و ﮔﺰﻳﻨﻪ </a:t>
            </a:r>
            <a:r>
              <a:rPr lang="en-US" sz="2400" dirty="0" smtClean="0"/>
              <a:t>Delete</a:t>
            </a:r>
            <a:r>
              <a:rPr lang="fa-IR" sz="2400" dirty="0" smtClean="0">
                <a:cs typeface="B Yagut" panose="00000400000000000000" pitchFamily="2" charset="-78"/>
              </a:rPr>
              <a:t>را </a:t>
            </a:r>
          </a:p>
          <a:p>
            <a:pPr algn="r" rtl="1"/>
            <a:r>
              <a:rPr lang="fa-IR" sz="2400" dirty="0">
                <a:cs typeface="B Yagut" panose="00000400000000000000" pitchFamily="2" charset="-78"/>
              </a:rPr>
              <a:t> </a:t>
            </a:r>
            <a:r>
              <a:rPr lang="fa-IR" sz="2400" dirty="0" smtClean="0">
                <a:cs typeface="B Yagut" panose="00000400000000000000" pitchFamily="2" charset="-78"/>
              </a:rPr>
              <a:t>   اﻧﺘﺨﺎب ﻛﻨﻴﺪ.</a:t>
            </a:r>
            <a:endParaRPr lang="fa-IR" sz="2400" dirty="0">
              <a:cs typeface="B Yagut" panose="00000400000000000000" pitchFamily="2" charset="-78"/>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10726535"/>
      </p:ext>
    </p:extLst>
  </p:cSld>
  <p:clrMapOvr>
    <a:masterClrMapping/>
  </p:clrMapOvr>
  <mc:AlternateContent xmlns:mc="http://schemas.openxmlformats.org/markup-compatibility/2006" xmlns:p14="http://schemas.microsoft.com/office/powerpoint/2010/main">
    <mc:Choice Requires="p14">
      <p:transition spd="slow" p14:dur="2000" advTm="6189"/>
    </mc:Choice>
    <mc:Fallback xmlns="">
      <p:transition spd="slow" advTm="6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777081" y="103694"/>
            <a:ext cx="2981325" cy="2333625"/>
          </a:xfrm>
          <a:prstGeom prst="rect">
            <a:avLst/>
          </a:prstGeom>
        </p:spPr>
      </p:pic>
      <p:grpSp>
        <p:nvGrpSpPr>
          <p:cNvPr id="2" name="Group 1"/>
          <p:cNvGrpSpPr/>
          <p:nvPr/>
        </p:nvGrpSpPr>
        <p:grpSpPr>
          <a:xfrm>
            <a:off x="1259632" y="3403141"/>
            <a:ext cx="7416823" cy="3028709"/>
            <a:chOff x="323529" y="3020591"/>
            <a:chExt cx="7416823" cy="3384376"/>
          </a:xfrm>
        </p:grpSpPr>
        <p:pic>
          <p:nvPicPr>
            <p:cNvPr id="6" name="Picture 5"/>
            <p:cNvPicPr>
              <a:picLocks noChangeAspect="1"/>
            </p:cNvPicPr>
            <p:nvPr/>
          </p:nvPicPr>
          <p:blipFill rotWithShape="1">
            <a:blip r:embed="rId5"/>
            <a:srcRect l="2504" t="5600" r="5715" b="6668"/>
            <a:stretch/>
          </p:blipFill>
          <p:spPr>
            <a:xfrm>
              <a:off x="2267744" y="3020591"/>
              <a:ext cx="5472608" cy="3384376"/>
            </a:xfrm>
            <a:prstGeom prst="rect">
              <a:avLst/>
            </a:prstGeom>
          </p:spPr>
        </p:pic>
        <p:sp>
          <p:nvSpPr>
            <p:cNvPr id="7" name="Flowchart: Sequential Access Storage 6"/>
            <p:cNvSpPr/>
            <p:nvPr/>
          </p:nvSpPr>
          <p:spPr>
            <a:xfrm>
              <a:off x="323529" y="3773662"/>
              <a:ext cx="2145233" cy="724177"/>
            </a:xfrm>
            <a:prstGeom prst="flowChartMagneticTap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1" anchor="ctr"/>
            <a:lstStyle/>
            <a:p>
              <a:pPr algn="ctr"/>
              <a:r>
                <a:rPr lang="fa-IR" sz="1600" b="1" dirty="0" smtClean="0">
                  <a:cs typeface="B Yagut" panose="00000400000000000000" pitchFamily="2" charset="-78"/>
                </a:rPr>
                <a:t>لیست برنامه های</a:t>
              </a:r>
              <a:r>
                <a:rPr lang="en-US" sz="1600" b="1" dirty="0">
                  <a:cs typeface="B Yagut" panose="00000400000000000000" pitchFamily="2" charset="-78"/>
                </a:rPr>
                <a:t> All progra</a:t>
              </a:r>
              <a:r>
                <a:rPr lang="en-US" sz="1600" b="1" dirty="0"/>
                <a:t>ms</a:t>
              </a:r>
              <a:r>
                <a:rPr lang="fa-IR" sz="1600" b="1" dirty="0" smtClean="0"/>
                <a:t> </a:t>
              </a:r>
              <a:endParaRPr lang="fa-IR" sz="1600" b="1" dirty="0"/>
            </a:p>
          </p:txBody>
        </p:sp>
      </p:grpSp>
      <p:sp>
        <p:nvSpPr>
          <p:cNvPr id="8" name="Rectangle 7"/>
          <p:cNvSpPr/>
          <p:nvPr/>
        </p:nvSpPr>
        <p:spPr>
          <a:xfrm>
            <a:off x="467544" y="2191682"/>
            <a:ext cx="3384376" cy="50405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rtl="1"/>
            <a:r>
              <a:rPr lang="ar-SA" dirty="0">
                <a:cs typeface="B Yagut" panose="00000400000000000000" pitchFamily="2" charset="-78"/>
              </a:rPr>
              <a:t>ﺷﻜﻞ </a:t>
            </a:r>
            <a:r>
              <a:rPr lang="fa-IR" dirty="0" smtClean="0">
                <a:cs typeface="B Yagut" panose="00000400000000000000" pitchFamily="2" charset="-78"/>
              </a:rPr>
              <a:t>2-25- </a:t>
            </a:r>
            <a:r>
              <a:rPr lang="ar-SA" dirty="0" smtClean="0">
                <a:cs typeface="B Yagut" panose="00000400000000000000" pitchFamily="2" charset="-78"/>
              </a:rPr>
              <a:t>اﻳﺠﺎد </a:t>
            </a:r>
            <a:r>
              <a:rPr lang="ar-SA" dirty="0">
                <a:cs typeface="B Yagut" panose="00000400000000000000" pitchFamily="2" charset="-78"/>
              </a:rPr>
              <a:t>ﭘﻮﺷﻪ در </a:t>
            </a:r>
            <a:r>
              <a:rPr lang="en-US" sz="1400" b="1" dirty="0"/>
              <a:t>All programs</a:t>
            </a:r>
            <a:endParaRPr lang="en-AU" sz="1400" dirty="0">
              <a:cs typeface="B Yagut" panose="00000400000000000000" pitchFamily="2" charset="-78"/>
            </a:endParaRPr>
          </a:p>
        </p:txBody>
      </p:sp>
      <p:sp>
        <p:nvSpPr>
          <p:cNvPr id="9" name="Rectangle 8"/>
          <p:cNvSpPr/>
          <p:nvPr/>
        </p:nvSpPr>
        <p:spPr>
          <a:xfrm>
            <a:off x="467545" y="5618634"/>
            <a:ext cx="2700300" cy="81321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rtl="1"/>
            <a:r>
              <a:rPr lang="ar-SA" sz="1600" b="1" dirty="0" smtClean="0">
                <a:cs typeface="B Yagut" panose="00000400000000000000" pitchFamily="2" charset="-78"/>
              </a:rPr>
              <a:t>ﺷﻜﻞ</a:t>
            </a:r>
            <a:r>
              <a:rPr lang="fa-IR" sz="1600" b="1" dirty="0" smtClean="0">
                <a:cs typeface="B Yagut" panose="00000400000000000000" pitchFamily="2" charset="-78"/>
              </a:rPr>
              <a:t>2-26- </a:t>
            </a:r>
            <a:r>
              <a:rPr lang="ar-SA" sz="1600" b="1" dirty="0" smtClean="0">
                <a:cs typeface="B Yagut" panose="00000400000000000000" pitchFamily="2" charset="-78"/>
              </a:rPr>
              <a:t>ﺑﺎزﻛﺮدن</a:t>
            </a:r>
            <a:r>
              <a:rPr lang="fa-IR" sz="1600" b="1" dirty="0" smtClean="0">
                <a:cs typeface="B Yagut" panose="00000400000000000000" pitchFamily="2" charset="-78"/>
              </a:rPr>
              <a:t> </a:t>
            </a:r>
            <a:r>
              <a:rPr lang="ar-SA" sz="1600" b="1" dirty="0" smtClean="0">
                <a:cs typeface="B Yagut" panose="00000400000000000000" pitchFamily="2" charset="-78"/>
              </a:rPr>
              <a:t> </a:t>
            </a:r>
            <a:r>
              <a:rPr lang="ar-SA" sz="1600" b="1" dirty="0">
                <a:cs typeface="B Yagut" panose="00000400000000000000" pitchFamily="2" charset="-78"/>
              </a:rPr>
              <a:t>و وﻳﺮاﻳﺶ </a:t>
            </a:r>
            <a:r>
              <a:rPr lang="en-US" sz="1600" b="1" dirty="0"/>
              <a:t>All programs</a:t>
            </a:r>
            <a:endParaRPr lang="en-AU" sz="1600" b="1" dirty="0">
              <a:cs typeface="B Yagut" panose="00000400000000000000" pitchFamily="2" charset="-78"/>
            </a:endParaRPr>
          </a:p>
          <a:p>
            <a:pPr rtl="1"/>
            <a:endParaRPr lang="en-AU" sz="1400" dirty="0">
              <a:cs typeface="B Yagut" panose="00000400000000000000" pitchFamily="2" charset="-78"/>
            </a:endParaRPr>
          </a:p>
        </p:txBody>
      </p:sp>
      <p:pic>
        <p:nvPicPr>
          <p:cNvPr id="11" name="Picture 10"/>
          <p:cNvPicPr>
            <a:picLocks noChangeAspect="1"/>
          </p:cNvPicPr>
          <p:nvPr/>
        </p:nvPicPr>
        <p:blipFill>
          <a:blip r:embed="rId6"/>
          <a:stretch>
            <a:fillRect/>
          </a:stretch>
        </p:blipFill>
        <p:spPr>
          <a:xfrm>
            <a:off x="5567248" y="332656"/>
            <a:ext cx="2630963" cy="24862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p:cNvSpPr/>
          <p:nvPr/>
        </p:nvSpPr>
        <p:spPr>
          <a:xfrm>
            <a:off x="4842030" y="2818929"/>
            <a:ext cx="4107126" cy="40332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rtl="1"/>
            <a:r>
              <a:rPr lang="ar-SA" dirty="0">
                <a:cs typeface="B Yagut" panose="00000400000000000000" pitchFamily="2" charset="-78"/>
              </a:rPr>
              <a:t>ﺷﻜﻞ </a:t>
            </a:r>
            <a:r>
              <a:rPr lang="fa-IR" dirty="0" smtClean="0">
                <a:cs typeface="B Yagut" panose="00000400000000000000" pitchFamily="2" charset="-78"/>
              </a:rPr>
              <a:t>2-27-  مشاهده</a:t>
            </a:r>
            <a:r>
              <a:rPr lang="ar-SA" dirty="0" smtClean="0">
                <a:cs typeface="B Yagut" panose="00000400000000000000" pitchFamily="2" charset="-78"/>
              </a:rPr>
              <a:t> </a:t>
            </a:r>
            <a:r>
              <a:rPr lang="ar-SA" dirty="0">
                <a:cs typeface="B Yagut" panose="00000400000000000000" pitchFamily="2" charset="-78"/>
              </a:rPr>
              <a:t>ﭘﻮﺷﻪ در </a:t>
            </a:r>
            <a:r>
              <a:rPr lang="en-US" sz="1400" b="1" dirty="0"/>
              <a:t>All programs</a:t>
            </a:r>
            <a:endParaRPr lang="en-AU" sz="1400" dirty="0">
              <a:cs typeface="B Yagut" panose="00000400000000000000" pitchFamily="2" charset="-78"/>
            </a:endParaRPr>
          </a:p>
        </p:txBody>
      </p:sp>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62623322"/>
      </p:ext>
    </p:extLst>
  </p:cSld>
  <p:clrMapOvr>
    <a:masterClrMapping/>
  </p:clrMapOvr>
  <mc:AlternateContent xmlns:mc="http://schemas.openxmlformats.org/markup-compatibility/2006" xmlns:p14="http://schemas.microsoft.com/office/powerpoint/2010/main">
    <mc:Choice Requires="p14">
      <p:transition spd="slow" p14:dur="2000" advTm="71202"/>
    </mc:Choice>
    <mc:Fallback xmlns="">
      <p:transition spd="slow" advTm="71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16142" y="1107365"/>
            <a:ext cx="8208912" cy="3600400"/>
          </a:xfrm>
        </p:spPr>
        <p:txBody>
          <a:bodyPr>
            <a:normAutofit/>
          </a:bodyPr>
          <a:lstStyle/>
          <a:p>
            <a:pPr marL="0" indent="0" algn="r" rtl="1">
              <a:buNone/>
            </a:pPr>
            <a:r>
              <a:rPr lang="fa-IR" sz="3600" dirty="0" smtClean="0">
                <a:cs typeface="B Yagut" panose="00000400000000000000" pitchFamily="2" charset="-78"/>
              </a:rPr>
              <a:t> </a:t>
            </a:r>
            <a:r>
              <a:rPr lang="fa-IR" sz="2500" dirty="0" smtClean="0">
                <a:cs typeface="B Yagut" panose="00000400000000000000" pitchFamily="2" charset="-78"/>
              </a:rPr>
              <a:t>درﻳﻜﻲ </a:t>
            </a:r>
            <a:r>
              <a:rPr lang="fa-IR" sz="2500" dirty="0">
                <a:cs typeface="B Yagut" panose="00000400000000000000" pitchFamily="2" charset="-78"/>
              </a:rPr>
              <a:t>از ﭘﻮﺷﻪ ﻫﺎي ﻣﻬﻢ </a:t>
            </a:r>
            <a:r>
              <a:rPr lang="en-US" sz="2500" dirty="0" smtClean="0">
                <a:cs typeface="B Yagut" panose="00000400000000000000" pitchFamily="2" charset="-78"/>
              </a:rPr>
              <a:t>  All </a:t>
            </a:r>
            <a:r>
              <a:rPr lang="en-US" sz="2500" dirty="0">
                <a:cs typeface="B Yagut" panose="00000400000000000000" pitchFamily="2" charset="-78"/>
              </a:rPr>
              <a:t>programs</a:t>
            </a:r>
            <a:r>
              <a:rPr lang="fa-IR" sz="2500" dirty="0" smtClean="0">
                <a:cs typeface="B Yagut" panose="00000400000000000000" pitchFamily="2" charset="-78"/>
              </a:rPr>
              <a:t>ﭘﻮﺷﻪ </a:t>
            </a:r>
            <a:r>
              <a:rPr lang="en-US" sz="2500" dirty="0">
                <a:cs typeface="B Yagut" panose="00000400000000000000" pitchFamily="2" charset="-78"/>
              </a:rPr>
              <a:t>Startup</a:t>
            </a:r>
            <a:r>
              <a:rPr lang="en-AU" sz="2500" dirty="0" smtClean="0">
                <a:cs typeface="B Yagut" panose="00000400000000000000" pitchFamily="2" charset="-78"/>
              </a:rPr>
              <a:t> </a:t>
            </a:r>
            <a:r>
              <a:rPr lang="fa-IR" sz="2500" dirty="0">
                <a:cs typeface="B Yagut" panose="00000400000000000000" pitchFamily="2" charset="-78"/>
              </a:rPr>
              <a:t>ﻣﻲ ﺑﺎﺷﺪ</a:t>
            </a:r>
            <a:r>
              <a:rPr lang="fa-IR" sz="2500" dirty="0" smtClean="0">
                <a:cs typeface="B Yagut" panose="00000400000000000000" pitchFamily="2" charset="-78"/>
              </a:rPr>
              <a:t>.</a:t>
            </a:r>
          </a:p>
          <a:p>
            <a:pPr marL="0" indent="0" algn="r" rtl="1">
              <a:buNone/>
            </a:pPr>
            <a:r>
              <a:rPr lang="fa-IR" sz="2500" dirty="0" smtClean="0">
                <a:cs typeface="B Yagut" panose="00000400000000000000" pitchFamily="2" charset="-78"/>
              </a:rPr>
              <a:t> </a:t>
            </a:r>
            <a:r>
              <a:rPr lang="fa-IR" sz="2500" dirty="0">
                <a:cs typeface="B Yagut" panose="00000400000000000000" pitchFamily="2" charset="-78"/>
              </a:rPr>
              <a:t>ﺑﺮﻧﺎﻣﻪ ﻫﺎﻳﻲ ﻛﻪ در اﻳﻦ ﭘﻮﺷﻪ ﻗﺮار داده ﻣﻲ ﺷﻮﻧﺪ، ﻫﻨﮕﺎم ﺷﺮوع ﺑﻪ ﻛﺎر وﻳﻨﺪوز ﺑﻪ ﻃﻮر </a:t>
            </a:r>
            <a:r>
              <a:rPr lang="fa-IR" sz="2500" dirty="0" smtClean="0">
                <a:cs typeface="B Yagut" panose="00000400000000000000" pitchFamily="2" charset="-78"/>
              </a:rPr>
              <a:t>ﺧﻮدﻛﺎر </a:t>
            </a:r>
            <a:r>
              <a:rPr lang="fa-IR" sz="2500" dirty="0">
                <a:cs typeface="B Yagut" panose="00000400000000000000" pitchFamily="2" charset="-78"/>
              </a:rPr>
              <a:t>اﺟﺮا ﺧﻮاﻫﻨﺪ ﺷﺪ</a:t>
            </a:r>
            <a:r>
              <a:rPr lang="fa-IR" sz="2500" dirty="0" smtClean="0">
                <a:cs typeface="B Yagut" panose="00000400000000000000" pitchFamily="2" charset="-78"/>
              </a:rPr>
              <a:t>. </a:t>
            </a:r>
            <a:r>
              <a:rPr lang="fa-IR" sz="2500" dirty="0">
                <a:cs typeface="B Yagut" panose="00000400000000000000" pitchFamily="2" charset="-78"/>
              </a:rPr>
              <a:t>ﻃﺮﻳﻘﻪ ﺣﺬف و اﺿﺎﻓﻪ ﻛﺮدن ﺑﺮﻧﺎﻣﻪ ﻫﺎ در اﻳﻦ ﻗﺴﻤﺖ </a:t>
            </a:r>
            <a:r>
              <a:rPr lang="fa-IR" sz="2500" dirty="0" smtClean="0">
                <a:cs typeface="B Yagut" panose="00000400000000000000" pitchFamily="2" charset="-78"/>
              </a:rPr>
              <a:t>ﻣﺎﻧﻨﺪ </a:t>
            </a:r>
            <a:r>
              <a:rPr lang="en-US" sz="2500" dirty="0">
                <a:cs typeface="B Yagut" panose="00000400000000000000" pitchFamily="2" charset="-78"/>
              </a:rPr>
              <a:t>All programs</a:t>
            </a:r>
            <a:r>
              <a:rPr lang="fa-IR" sz="2500" dirty="0" smtClean="0">
                <a:cs typeface="B Yagut" panose="00000400000000000000" pitchFamily="2" charset="-78"/>
              </a:rPr>
              <a:t>ﻣﻲ </a:t>
            </a:r>
            <a:r>
              <a:rPr lang="fa-IR" sz="2500" dirty="0">
                <a:cs typeface="B Yagut" panose="00000400000000000000" pitchFamily="2" charset="-78"/>
              </a:rPr>
              <a:t>ﺑﺎﺷﺪ. </a:t>
            </a:r>
            <a:endParaRPr lang="en-AU" dirty="0">
              <a:cs typeface="B Yagut" panose="00000400000000000000" pitchFamily="2" charset="-78"/>
            </a:endParaRPr>
          </a:p>
        </p:txBody>
      </p:sp>
      <p:sp>
        <p:nvSpPr>
          <p:cNvPr id="2" name="Rectangle 1"/>
          <p:cNvSpPr/>
          <p:nvPr/>
        </p:nvSpPr>
        <p:spPr>
          <a:xfrm>
            <a:off x="311592" y="443119"/>
            <a:ext cx="8394141" cy="584775"/>
          </a:xfrm>
          <a:prstGeom prst="rect">
            <a:avLst/>
          </a:prstGeom>
          <a:solidFill>
            <a:srgbClr val="FFC000">
              <a:alpha val="57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rtlCol="0" anchor="ctr">
            <a:spAutoFit/>
          </a:bodyPr>
          <a:lstStyle/>
          <a:p>
            <a:pPr algn="ctr" rtl="1">
              <a:spcBef>
                <a:spcPct val="0"/>
              </a:spcBef>
            </a:pPr>
            <a:r>
              <a:rPr lang="fa-IR" sz="3200" b="1" dirty="0">
                <a:solidFill>
                  <a:prstClr val="black"/>
                </a:solidFill>
                <a:cs typeface="B Yagut" panose="00000400000000000000" pitchFamily="2" charset="-78"/>
              </a:rPr>
              <a:t>3- حذف  و اﺿﺎﻓﻪ ﻛﺮدن ﺑﺮﻧﺎﻣﻪ ﻫﺎي ﻣﻮﺟﻮد</a:t>
            </a:r>
            <a:r>
              <a:rPr lang="en-US" sz="3200" b="1" dirty="0">
                <a:solidFill>
                  <a:prstClr val="black"/>
                </a:solidFill>
                <a:cs typeface="B Yagut" panose="00000400000000000000" pitchFamily="2" charset="-78"/>
              </a:rPr>
              <a:t> </a:t>
            </a:r>
            <a:r>
              <a:rPr lang="fa-IR" sz="3200" b="1" dirty="0">
                <a:solidFill>
                  <a:prstClr val="black"/>
                </a:solidFill>
                <a:cs typeface="B Yagut" panose="00000400000000000000" pitchFamily="2" charset="-78"/>
              </a:rPr>
              <a:t>در </a:t>
            </a:r>
            <a:r>
              <a:rPr lang="en-US" sz="3200" b="1" dirty="0" smtClean="0">
                <a:solidFill>
                  <a:prstClr val="black"/>
                </a:solidFill>
                <a:cs typeface="B Yagut" panose="00000400000000000000" pitchFamily="2" charset="-78"/>
              </a:rPr>
              <a:t>Startup</a:t>
            </a:r>
            <a:endParaRPr lang="fa-IR" sz="3200" b="1" dirty="0">
              <a:solidFill>
                <a:prstClr val="black"/>
              </a:solidFill>
              <a:cs typeface="B Yagut" panose="00000400000000000000" pitchFamily="2" charset="-78"/>
            </a:endParaRPr>
          </a:p>
        </p:txBody>
      </p:sp>
      <p:sp>
        <p:nvSpPr>
          <p:cNvPr id="6" name="Rectangle 5"/>
          <p:cNvSpPr/>
          <p:nvPr/>
        </p:nvSpPr>
        <p:spPr>
          <a:xfrm>
            <a:off x="299658" y="3212976"/>
            <a:ext cx="8418011" cy="861774"/>
          </a:xfrm>
          <a:prstGeom prst="rect">
            <a:avLst/>
          </a:prstGeom>
        </p:spPr>
        <p:txBody>
          <a:bodyPr wrap="square">
            <a:spAutoFit/>
          </a:bodyPr>
          <a:lstStyle/>
          <a:p>
            <a:pPr marL="342900" indent="-342900" algn="r" rtl="1">
              <a:buFont typeface="Wingdings" panose="05000000000000000000" pitchFamily="2" charset="2"/>
              <a:buChar char="q"/>
            </a:pPr>
            <a:r>
              <a:rPr lang="fa-IR" sz="2500" b="1" dirty="0" smtClean="0">
                <a:cs typeface="B Yagut" panose="00000400000000000000" pitchFamily="2" charset="-78"/>
              </a:rPr>
              <a:t>ﺑﺮاي </a:t>
            </a:r>
            <a:r>
              <a:rPr lang="fa-IR" sz="2500" b="1" dirty="0">
                <a:cs typeface="B Yagut" panose="00000400000000000000" pitchFamily="2" charset="-78"/>
              </a:rPr>
              <a:t>اﺿﺎﻓﻪ ﻛﺮدن ﻳﻚ ﺑﺮﻧﺎﻣﻪ ﺑﻪ ﭘﻮﺷﻪ </a:t>
            </a:r>
            <a:r>
              <a:rPr lang="en-US" sz="2500" b="1" dirty="0"/>
              <a:t>Startup</a:t>
            </a:r>
            <a:r>
              <a:rPr lang="en-AU" sz="2500" b="1" dirty="0" smtClean="0">
                <a:cs typeface="B Yagut" panose="00000400000000000000" pitchFamily="2" charset="-78"/>
              </a:rPr>
              <a:t>، </a:t>
            </a:r>
            <a:r>
              <a:rPr lang="fa-IR" sz="2500" b="1" dirty="0">
                <a:cs typeface="B Yagut" panose="00000400000000000000" pitchFamily="2" charset="-78"/>
              </a:rPr>
              <a:t>ﻣﺮاﺣﻞ زﻳﺮ را اﻧﺠﺎم دﻫﻴﺪ:</a:t>
            </a:r>
          </a:p>
        </p:txBody>
      </p:sp>
      <p:sp>
        <p:nvSpPr>
          <p:cNvPr id="4" name="Rectangle 3"/>
          <p:cNvSpPr/>
          <p:nvPr/>
        </p:nvSpPr>
        <p:spPr>
          <a:xfrm>
            <a:off x="539552" y="4149080"/>
            <a:ext cx="7992888" cy="2015936"/>
          </a:xfrm>
          <a:prstGeom prst="rect">
            <a:avLst/>
          </a:prstGeom>
        </p:spPr>
        <p:txBody>
          <a:bodyPr wrap="square">
            <a:spAutoFit/>
          </a:bodyPr>
          <a:lstStyle/>
          <a:p>
            <a:pPr algn="r" rtl="1"/>
            <a:r>
              <a:rPr lang="fa-IR" sz="2500" dirty="0">
                <a:cs typeface="B Yagut" panose="00000400000000000000" pitchFamily="2" charset="-78"/>
              </a:rPr>
              <a:t>١- اﺑﺘﺪا در ﻣﻨﻮي </a:t>
            </a:r>
            <a:r>
              <a:rPr lang="en-US" sz="2500" dirty="0">
                <a:cs typeface="B Yagut" panose="00000400000000000000" pitchFamily="2" charset="-78"/>
              </a:rPr>
              <a:t>Start</a:t>
            </a:r>
            <a:r>
              <a:rPr lang="en-AU" sz="2500" dirty="0">
                <a:cs typeface="B Yagut" panose="00000400000000000000" pitchFamily="2" charset="-78"/>
              </a:rPr>
              <a:t>، </a:t>
            </a:r>
            <a:r>
              <a:rPr lang="fa-IR" sz="2500" dirty="0">
                <a:cs typeface="B Yagut" panose="00000400000000000000" pitchFamily="2" charset="-78"/>
              </a:rPr>
              <a:t>روي </a:t>
            </a:r>
            <a:r>
              <a:rPr lang="en-US" sz="2500" dirty="0">
                <a:cs typeface="B Yagut" panose="00000400000000000000" pitchFamily="2" charset="-78"/>
              </a:rPr>
              <a:t>All programs</a:t>
            </a:r>
            <a:r>
              <a:rPr lang="fa-IR" sz="2500" dirty="0">
                <a:cs typeface="B Yagut" panose="00000400000000000000" pitchFamily="2" charset="-78"/>
              </a:rPr>
              <a:t> ﻛﻠﻴﻚ ﻛﺮده و از ﻟﻴﺴﺖ ﺑﺎز ﺷﺪه، روي ﭘﻮﺷﻪ </a:t>
            </a:r>
            <a:r>
              <a:rPr lang="en-US" sz="2500" dirty="0">
                <a:cs typeface="B Yagut" panose="00000400000000000000" pitchFamily="2" charset="-78"/>
              </a:rPr>
              <a:t>Startup</a:t>
            </a:r>
            <a:r>
              <a:rPr lang="fa-IR" sz="2500" dirty="0">
                <a:cs typeface="B Yagut" panose="00000400000000000000" pitchFamily="2" charset="-78"/>
              </a:rPr>
              <a:t> ﻛﻠﻴﻚ راﺳﺖ ﻛﺮده و ﮔﺰﻳﻨﻪ </a:t>
            </a:r>
            <a:r>
              <a:rPr lang="en-US" sz="2500" dirty="0">
                <a:cs typeface="B Yagut" panose="00000400000000000000" pitchFamily="2" charset="-78"/>
              </a:rPr>
              <a:t>Open</a:t>
            </a:r>
            <a:r>
              <a:rPr lang="fa-IR" sz="2500" dirty="0">
                <a:cs typeface="B Yagut" panose="00000400000000000000" pitchFamily="2" charset="-78"/>
              </a:rPr>
              <a:t>را اﻧﺘﺨﺎب ﻛﻨﻴﺪ.</a:t>
            </a:r>
          </a:p>
          <a:p>
            <a:pPr algn="r" rtl="1"/>
            <a:r>
              <a:rPr lang="fa-IR" sz="2500" dirty="0" smtClean="0">
                <a:cs typeface="B Yagut" panose="00000400000000000000" pitchFamily="2" charset="-78"/>
              </a:rPr>
              <a:t>٢ </a:t>
            </a:r>
            <a:r>
              <a:rPr lang="fa-IR" sz="2500" dirty="0">
                <a:cs typeface="B Yagut" panose="00000400000000000000" pitchFamily="2" charset="-78"/>
              </a:rPr>
              <a:t>- روي ﻳﻚ ﻧﺎﺣﻴﻪ ﺧﺎﻟﻲ در ﭘﻨﺠﺮه ﺑﺎز ﺷﺪه، ﻛﻠﻴﻚ راﺳﺖ ﻛﺮده و ﮔﺰﻳﻨﻪ </a:t>
            </a:r>
            <a:r>
              <a:rPr lang="fa-IR" sz="2500" dirty="0" smtClean="0">
                <a:cs typeface="B Yagut" panose="00000400000000000000" pitchFamily="2" charset="-78"/>
              </a:rPr>
              <a:t> </a:t>
            </a:r>
            <a:r>
              <a:rPr lang="fa-IR" sz="2500" dirty="0" smtClean="0">
                <a:solidFill>
                  <a:prstClr val="black"/>
                </a:solidFill>
                <a:cs typeface="B Yagut" panose="00000400000000000000" pitchFamily="2" charset="-78"/>
              </a:rPr>
              <a:t> </a:t>
            </a:r>
            <a:r>
              <a:rPr lang="en-US" sz="2500" dirty="0">
                <a:cs typeface="B Yagut" panose="00000400000000000000" pitchFamily="2" charset="-78"/>
              </a:rPr>
              <a:t>Shortcut</a:t>
            </a:r>
            <a:r>
              <a:rPr lang="fa-IR" sz="2500" dirty="0">
                <a:solidFill>
                  <a:prstClr val="black"/>
                </a:solidFill>
                <a:cs typeface="B Yagut" panose="00000400000000000000" pitchFamily="2" charset="-78"/>
              </a:rPr>
              <a:t>              </a:t>
            </a:r>
            <a:r>
              <a:rPr lang="en-US" sz="2500" dirty="0">
                <a:cs typeface="B Yagut" panose="00000400000000000000" pitchFamily="2" charset="-78"/>
              </a:rPr>
              <a:t>New</a:t>
            </a:r>
            <a:r>
              <a:rPr lang="fa-IR" sz="2500" dirty="0">
                <a:solidFill>
                  <a:prstClr val="black"/>
                </a:solidFill>
                <a:cs typeface="B Yagut" panose="00000400000000000000" pitchFamily="2" charset="-78"/>
              </a:rPr>
              <a:t>  انتخاب </a:t>
            </a:r>
            <a:r>
              <a:rPr lang="fa-IR" sz="2500" dirty="0" smtClean="0">
                <a:solidFill>
                  <a:prstClr val="black"/>
                </a:solidFill>
                <a:cs typeface="B Yagut" panose="00000400000000000000" pitchFamily="2" charset="-78"/>
              </a:rPr>
              <a:t>ﻛﻨﻴﺪ(شکل 2-26).</a:t>
            </a:r>
            <a:r>
              <a:rPr lang="fa-IR" sz="2500" dirty="0" smtClean="0">
                <a:cs typeface="B Yagut" panose="00000400000000000000" pitchFamily="2" charset="-78"/>
              </a:rPr>
              <a:t> </a:t>
            </a:r>
            <a:endParaRPr lang="fa-IR" sz="2500" dirty="0">
              <a:cs typeface="B Yagut" panose="00000400000000000000" pitchFamily="2" charset="-78"/>
            </a:endParaRPr>
          </a:p>
        </p:txBody>
      </p:sp>
      <p:cxnSp>
        <p:nvCxnSpPr>
          <p:cNvPr id="7" name="Straight Arrow Connector 6"/>
          <p:cNvCxnSpPr/>
          <p:nvPr/>
        </p:nvCxnSpPr>
        <p:spPr>
          <a:xfrm>
            <a:off x="6372200" y="5877272"/>
            <a:ext cx="79208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254124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3227"/>
    </mc:Choice>
    <mc:Fallback xmlns="">
      <p:transition spd="slow" advTm="33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584775"/>
          </a:xfrm>
          <a:solidFill>
            <a:srgbClr val="FFC000">
              <a:alpha val="57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fa-IR" sz="3200" b="1" dirty="0">
                <a:solidFill>
                  <a:prstClr val="black"/>
                </a:solidFill>
                <a:latin typeface="+mn-lt"/>
                <a:ea typeface="+mn-ea"/>
                <a:cs typeface="+mn-cs"/>
              </a:rPr>
              <a:t>فهرست </a:t>
            </a:r>
          </a:p>
        </p:txBody>
      </p:sp>
      <p:sp>
        <p:nvSpPr>
          <p:cNvPr id="3" name="Content Placeholder 2"/>
          <p:cNvSpPr>
            <a:spLocks noGrp="1"/>
          </p:cNvSpPr>
          <p:nvPr>
            <p:ph idx="1"/>
          </p:nvPr>
        </p:nvSpPr>
        <p:spPr>
          <a:xfrm>
            <a:off x="477693" y="1068217"/>
            <a:ext cx="8229600" cy="5385119"/>
          </a:xfrm>
        </p:spPr>
        <p:txBody>
          <a:bodyPr>
            <a:normAutofit lnSpcReduction="10000"/>
          </a:bodyPr>
          <a:lstStyle/>
          <a:p>
            <a:pPr marL="0" indent="0" algn="r" rtl="1">
              <a:buNone/>
            </a:pPr>
            <a:r>
              <a:rPr lang="fa-IR" sz="2400" dirty="0" smtClean="0">
                <a:cs typeface="B Yagut" panose="00000400000000000000" pitchFamily="2" charset="-78"/>
              </a:rPr>
              <a:t>1</a:t>
            </a:r>
            <a:r>
              <a:rPr lang="fa-IR" sz="2600" dirty="0" smtClean="0">
                <a:cs typeface="B Yagut" panose="00000400000000000000" pitchFamily="2" charset="-78"/>
              </a:rPr>
              <a:t>- آشنایی با تنظیمات صفحه</a:t>
            </a:r>
            <a:r>
              <a:rPr lang="en-US" sz="2600" dirty="0" smtClean="0">
                <a:cs typeface="B Yagut" panose="00000400000000000000" pitchFamily="2" charset="-78"/>
              </a:rPr>
              <a:t> Desktop </a:t>
            </a:r>
            <a:r>
              <a:rPr lang="fa-IR" sz="2600" dirty="0" smtClean="0">
                <a:cs typeface="B Yagut" panose="00000400000000000000" pitchFamily="2" charset="-78"/>
              </a:rPr>
              <a:t>  </a:t>
            </a:r>
          </a:p>
          <a:p>
            <a:pPr algn="r" rtl="1">
              <a:buFont typeface="Wingdings" panose="05000000000000000000" pitchFamily="2" charset="2"/>
              <a:buChar char="q"/>
            </a:pPr>
            <a:r>
              <a:rPr lang="fa-IR" sz="2000" dirty="0" smtClean="0">
                <a:cs typeface="B Yagut" panose="00000400000000000000" pitchFamily="2" charset="-78"/>
              </a:rPr>
              <a:t>تنظیمات صفحه نمایش </a:t>
            </a:r>
            <a:r>
              <a:rPr lang="en-US" sz="2000" b="1" dirty="0" smtClean="0">
                <a:cs typeface="B Yagut" panose="00000400000000000000" pitchFamily="2" charset="-78"/>
              </a:rPr>
              <a:t>Personalize</a:t>
            </a:r>
            <a:endParaRPr lang="fa-IR" sz="2000" b="1" dirty="0" smtClean="0">
              <a:cs typeface="B Yagut" panose="00000400000000000000" pitchFamily="2" charset="-78"/>
            </a:endParaRPr>
          </a:p>
          <a:p>
            <a:pPr marL="0" indent="0" algn="r" rtl="1">
              <a:buNone/>
            </a:pPr>
            <a:r>
              <a:rPr lang="fa-IR" sz="2000" dirty="0" smtClean="0">
                <a:cs typeface="B Yagut" panose="00000400000000000000" pitchFamily="2" charset="-78"/>
              </a:rPr>
              <a:t>1- </a:t>
            </a:r>
            <a:r>
              <a:rPr lang="ar-SA" sz="2000" dirty="0" smtClean="0">
                <a:cs typeface="B Yagut" panose="00000400000000000000" pitchFamily="2" charset="-78"/>
              </a:rPr>
              <a:t>ﺗﻐﻴﻴﺮ </a:t>
            </a:r>
            <a:r>
              <a:rPr lang="ar-SA" sz="2000" dirty="0">
                <a:cs typeface="B Yagut" panose="00000400000000000000" pitchFamily="2" charset="-78"/>
              </a:rPr>
              <a:t>آﻳﻜﻦ ﻫﺎي </a:t>
            </a:r>
            <a:r>
              <a:rPr lang="ar-SA" sz="2000" dirty="0" smtClean="0">
                <a:cs typeface="B Yagut" panose="00000400000000000000" pitchFamily="2" charset="-78"/>
              </a:rPr>
              <a:t>ﻣﻴﺰﻛﺎر</a:t>
            </a:r>
            <a:endParaRPr lang="fa-IR" sz="2000" dirty="0" smtClean="0">
              <a:cs typeface="B Yagut" panose="00000400000000000000" pitchFamily="2" charset="-78"/>
            </a:endParaRPr>
          </a:p>
          <a:p>
            <a:pPr marL="0" indent="0" algn="r" rtl="1">
              <a:buNone/>
            </a:pPr>
            <a:r>
              <a:rPr lang="fa-IR" sz="2000" b="1" dirty="0" smtClean="0">
                <a:cs typeface="B Yagut" panose="00000400000000000000" pitchFamily="2" charset="-78"/>
              </a:rPr>
              <a:t>2-  </a:t>
            </a:r>
            <a:r>
              <a:rPr lang="ar-SA" sz="2000" dirty="0">
                <a:cs typeface="B Yagut" panose="00000400000000000000" pitchFamily="2" charset="-78"/>
              </a:rPr>
              <a:t>اﺷﺎره ﮔﺮ </a:t>
            </a:r>
            <a:r>
              <a:rPr lang="ar-SA" sz="2000" dirty="0" smtClean="0">
                <a:cs typeface="B Yagut" panose="00000400000000000000" pitchFamily="2" charset="-78"/>
              </a:rPr>
              <a:t>ﻣﺎوس</a:t>
            </a:r>
            <a:r>
              <a:rPr lang="fa-IR" sz="2000" dirty="0" smtClean="0">
                <a:cs typeface="B Yagut" panose="00000400000000000000" pitchFamily="2" charset="-78"/>
              </a:rPr>
              <a:t> </a:t>
            </a:r>
          </a:p>
          <a:p>
            <a:pPr marL="0" indent="0" algn="r" rtl="1">
              <a:buNone/>
            </a:pPr>
            <a:r>
              <a:rPr lang="fa-IR" sz="2000" dirty="0" smtClean="0">
                <a:cs typeface="B Yagut" panose="00000400000000000000" pitchFamily="2" charset="-78"/>
              </a:rPr>
              <a:t>3-   </a:t>
            </a:r>
            <a:r>
              <a:rPr lang="ar-SA" sz="2000" dirty="0">
                <a:cs typeface="B Yagut" panose="00000400000000000000" pitchFamily="2" charset="-78"/>
              </a:rPr>
              <a:t>ﺗﻐﻴﻴﺮ ﺗﺼﻮﻳﺮ ﻛﺎرﺑﺮ </a:t>
            </a:r>
            <a:r>
              <a:rPr lang="ar-SA" sz="2000" dirty="0" smtClean="0">
                <a:cs typeface="B Yagut" panose="00000400000000000000" pitchFamily="2" charset="-78"/>
              </a:rPr>
              <a:t>ﺟﺎري</a:t>
            </a:r>
            <a:endParaRPr lang="fa-IR" sz="2000" dirty="0" smtClean="0">
              <a:cs typeface="B Yagut" panose="00000400000000000000" pitchFamily="2" charset="-78"/>
            </a:endParaRPr>
          </a:p>
          <a:p>
            <a:pPr marL="0" indent="0" algn="r" rtl="1">
              <a:buNone/>
            </a:pPr>
            <a:r>
              <a:rPr lang="fa-IR" sz="2000" b="1" dirty="0" smtClean="0">
                <a:cs typeface="B Yagut" panose="00000400000000000000" pitchFamily="2" charset="-78"/>
              </a:rPr>
              <a:t>4- ﺗﻐﻴﻴﺮ </a:t>
            </a:r>
            <a:r>
              <a:rPr lang="fa-IR" sz="2000" b="1" dirty="0">
                <a:cs typeface="B Yagut" panose="00000400000000000000" pitchFamily="2" charset="-78"/>
              </a:rPr>
              <a:t>ﭘﺲ زﻣﻴﻨﻪ ﻣﻴﺰﻛﺎر : (</a:t>
            </a:r>
            <a:r>
              <a:rPr lang="en-AU" sz="2000" b="1" dirty="0">
                <a:cs typeface="B Yagut" panose="00000400000000000000" pitchFamily="2" charset="-78"/>
              </a:rPr>
              <a:t>Background</a:t>
            </a:r>
            <a:r>
              <a:rPr lang="fa-IR" sz="2000" b="1" dirty="0" smtClean="0">
                <a:cs typeface="B Yagut" panose="00000400000000000000" pitchFamily="2" charset="-78"/>
              </a:rPr>
              <a:t>)</a:t>
            </a:r>
          </a:p>
          <a:p>
            <a:pPr marL="0" indent="0" algn="r" rtl="1">
              <a:buNone/>
            </a:pPr>
            <a:r>
              <a:rPr lang="fa-IR" sz="2000" b="1" dirty="0" smtClean="0">
                <a:solidFill>
                  <a:prstClr val="black"/>
                </a:solidFill>
                <a:cs typeface="B Yagut" panose="00000400000000000000" pitchFamily="2" charset="-78"/>
              </a:rPr>
              <a:t>5-  </a:t>
            </a:r>
            <a:r>
              <a:rPr lang="ar-SA" sz="2000" b="1" dirty="0">
                <a:cs typeface="B Yagut" panose="00000400000000000000" pitchFamily="2" charset="-78"/>
              </a:rPr>
              <a:t>ﺗﻨﻈﻴﻢ </a:t>
            </a:r>
            <a:r>
              <a:rPr lang="ar-SA" sz="2000" b="1" dirty="0" smtClean="0">
                <a:cs typeface="B Yagut" panose="00000400000000000000" pitchFamily="2" charset="-78"/>
              </a:rPr>
              <a:t>رﻧﮓ</a:t>
            </a:r>
            <a:endParaRPr lang="fa-IR" sz="2000" b="1" dirty="0" smtClean="0">
              <a:cs typeface="B Yagut" panose="00000400000000000000" pitchFamily="2" charset="-78"/>
            </a:endParaRPr>
          </a:p>
          <a:p>
            <a:pPr marL="0" indent="0" algn="r" rtl="1">
              <a:buNone/>
            </a:pPr>
            <a:r>
              <a:rPr lang="fa-IR" sz="2000" b="1" dirty="0" smtClean="0">
                <a:cs typeface="B Yagut" panose="00000400000000000000" pitchFamily="2" charset="-78"/>
              </a:rPr>
              <a:t>6- </a:t>
            </a:r>
            <a:r>
              <a:rPr lang="ar-SA" sz="2000" b="1" dirty="0" smtClean="0">
                <a:cs typeface="B Yagut" panose="00000400000000000000" pitchFamily="2" charset="-78"/>
              </a:rPr>
              <a:t>ﺗﻨﻈﻴﻢ ﺻﺪاﻫﺎ</a:t>
            </a:r>
            <a:endParaRPr lang="fa-IR" sz="2000" b="1" dirty="0" smtClean="0">
              <a:cs typeface="B Yagut" panose="00000400000000000000" pitchFamily="2" charset="-78"/>
            </a:endParaRPr>
          </a:p>
          <a:p>
            <a:pPr marL="0" indent="0" algn="r" rtl="1">
              <a:buNone/>
            </a:pPr>
            <a:r>
              <a:rPr lang="fa-IR" sz="2000" b="1" dirty="0" smtClean="0">
                <a:cs typeface="B Yagut" panose="00000400000000000000" pitchFamily="2" charset="-78"/>
              </a:rPr>
              <a:t>7- تنظیم محافظ صفحه نمایش</a:t>
            </a:r>
          </a:p>
          <a:p>
            <a:pPr marL="0" indent="0" algn="r" rtl="1">
              <a:buNone/>
            </a:pPr>
            <a:r>
              <a:rPr lang="fa-IR" sz="2000" dirty="0" smtClean="0">
                <a:cs typeface="B Yagut" panose="00000400000000000000" pitchFamily="2" charset="-78"/>
              </a:rPr>
              <a:t>8-  </a:t>
            </a:r>
            <a:r>
              <a:rPr lang="fa-IR" sz="2000" dirty="0">
                <a:cs typeface="B Yagut" panose="00000400000000000000" pitchFamily="2" charset="-78"/>
              </a:rPr>
              <a:t>تنظیمات صفحه نمایش </a:t>
            </a:r>
            <a:r>
              <a:rPr lang="en-US" sz="2000" b="1" dirty="0" smtClean="0">
                <a:cs typeface="B Yagut" panose="00000400000000000000" pitchFamily="2" charset="-78"/>
              </a:rPr>
              <a:t>Personalize</a:t>
            </a:r>
            <a:r>
              <a:rPr lang="fa-IR" sz="2000" b="1" dirty="0" smtClean="0">
                <a:cs typeface="B Yagut" panose="00000400000000000000" pitchFamily="2" charset="-78"/>
              </a:rPr>
              <a:t> ( ذخیره الگوی نمایشی)</a:t>
            </a:r>
          </a:p>
          <a:p>
            <a:pPr algn="r" rtl="1">
              <a:buFont typeface="Wingdings" panose="05000000000000000000" pitchFamily="2" charset="2"/>
              <a:buChar char="q"/>
            </a:pPr>
            <a:r>
              <a:rPr lang="fa-IR" sz="2000" b="1" dirty="0" smtClean="0">
                <a:cs typeface="B Yagut" panose="00000400000000000000" pitchFamily="2" charset="-78"/>
              </a:rPr>
              <a:t>تغییر وضوح صفحه نمایش</a:t>
            </a:r>
          </a:p>
          <a:p>
            <a:pPr algn="r" rtl="1">
              <a:buFont typeface="Wingdings" panose="05000000000000000000" pitchFamily="2" charset="2"/>
              <a:buChar char="q"/>
            </a:pPr>
            <a:r>
              <a:rPr lang="fa-IR" sz="2000" b="1" dirty="0" smtClean="0">
                <a:cs typeface="B Yagut" panose="00000400000000000000" pitchFamily="2" charset="-78"/>
              </a:rPr>
              <a:t>گجت ها </a:t>
            </a:r>
          </a:p>
          <a:p>
            <a:pPr marL="0" indent="0" algn="r" rtl="1">
              <a:buNone/>
            </a:pPr>
            <a:r>
              <a:rPr lang="fa-IR" sz="2000" b="1" dirty="0" smtClean="0">
                <a:cs typeface="B Yagut" panose="00000400000000000000" pitchFamily="2" charset="-78"/>
              </a:rPr>
              <a:t>2</a:t>
            </a:r>
            <a:r>
              <a:rPr lang="fa-IR" sz="2600" dirty="0">
                <a:cs typeface="B Yagut" panose="00000400000000000000" pitchFamily="2" charset="-78"/>
              </a:rPr>
              <a:t>- ایجاد و حذف پوشه در </a:t>
            </a:r>
            <a:r>
              <a:rPr lang="en-US" sz="2600" dirty="0">
                <a:cs typeface="B Yagut" panose="00000400000000000000" pitchFamily="2" charset="-78"/>
              </a:rPr>
              <a:t>All programs</a:t>
            </a:r>
            <a:r>
              <a:rPr lang="fa-IR" sz="2600" dirty="0">
                <a:cs typeface="B Yagut" panose="00000400000000000000" pitchFamily="2" charset="-78"/>
              </a:rPr>
              <a:t> از منوی </a:t>
            </a:r>
            <a:r>
              <a:rPr lang="en-US" sz="2600" dirty="0">
                <a:cs typeface="B Yagut" panose="00000400000000000000" pitchFamily="2" charset="-78"/>
              </a:rPr>
              <a:t>Start</a:t>
            </a:r>
          </a:p>
          <a:p>
            <a:pPr marL="0" indent="0" algn="r" rtl="1">
              <a:buNone/>
            </a:pPr>
            <a:r>
              <a:rPr lang="fa-IR" sz="2000" b="1" dirty="0" smtClean="0">
                <a:cs typeface="B Yagut" panose="00000400000000000000" pitchFamily="2" charset="-78"/>
              </a:rPr>
              <a:t>3- حذف و اضافه کردن برنامه های موجود در </a:t>
            </a:r>
            <a:r>
              <a:rPr lang="en-US" sz="2600" dirty="0" smtClean="0">
                <a:cs typeface="B Yagut" panose="00000400000000000000" pitchFamily="2" charset="-78"/>
              </a:rPr>
              <a:t>Start </a:t>
            </a:r>
            <a:r>
              <a:rPr lang="en-US" sz="2600" dirty="0">
                <a:cs typeface="B Yagut" panose="00000400000000000000" pitchFamily="2" charset="-78"/>
              </a:rPr>
              <a:t>up </a:t>
            </a:r>
            <a:endParaRPr lang="fa-IR" sz="2600" dirty="0">
              <a:cs typeface="B Yagut" panose="00000400000000000000" pitchFamily="2" charset="-78"/>
            </a:endParaRPr>
          </a:p>
          <a:p>
            <a:pPr algn="r" rtl="1"/>
            <a:endParaRPr lang="fa-IR" sz="2000" b="1" dirty="0">
              <a:cs typeface="B Yagut" panose="00000400000000000000" pitchFamily="2" charset="-78"/>
            </a:endParaRPr>
          </a:p>
          <a:p>
            <a:pPr algn="r" rtl="1"/>
            <a:endParaRPr lang="fa-IR" sz="2000" dirty="0"/>
          </a:p>
          <a:p>
            <a:pPr algn="r" rtl="1"/>
            <a:endParaRPr lang="en-US" sz="2000" dirty="0"/>
          </a:p>
          <a:p>
            <a:pPr algn="r" rtl="1"/>
            <a:endParaRPr lang="fa-IR" sz="2400" dirty="0" smtClean="0"/>
          </a:p>
          <a:p>
            <a:pPr algn="r" rtl="1"/>
            <a:endParaRPr lang="fa-IR" sz="2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51412824"/>
      </p:ext>
    </p:extLst>
  </p:cSld>
  <p:clrMapOvr>
    <a:masterClrMapping/>
  </p:clrMapOvr>
  <mc:AlternateContent xmlns:mc="http://schemas.openxmlformats.org/markup-compatibility/2006" xmlns:p14="http://schemas.microsoft.com/office/powerpoint/2010/main">
    <mc:Choice Requires="p14">
      <p:transition spd="slow" p14:dur="2000" advTm="1024"/>
    </mc:Choice>
    <mc:Fallback xmlns="">
      <p:transition spd="slow" advTm="1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1" y="620688"/>
            <a:ext cx="8555630" cy="1631216"/>
          </a:xfrm>
          <a:prstGeom prst="rect">
            <a:avLst/>
          </a:prstGeom>
        </p:spPr>
        <p:txBody>
          <a:bodyPr wrap="square">
            <a:spAutoFit/>
          </a:bodyPr>
          <a:lstStyle/>
          <a:p>
            <a:pPr algn="r" rtl="1"/>
            <a:r>
              <a:rPr lang="fa-IR" sz="2400" dirty="0" smtClean="0">
                <a:cs typeface="B Yagut" panose="00000400000000000000" pitchFamily="2" charset="-78"/>
              </a:rPr>
              <a:t>٣-</a:t>
            </a:r>
            <a:r>
              <a:rPr lang="fa-IR" sz="2500" dirty="0" smtClean="0">
                <a:cs typeface="B Yagut" panose="00000400000000000000" pitchFamily="2" charset="-78"/>
              </a:rPr>
              <a:t> </a:t>
            </a:r>
            <a:r>
              <a:rPr lang="fa-IR" sz="2500" dirty="0">
                <a:cs typeface="B Yagut" panose="00000400000000000000" pitchFamily="2" charset="-78"/>
              </a:rPr>
              <a:t>در ﻛﺎدري ﻛﻪ ﺑﺎز ﻣﻲ ﺷﻮد </a:t>
            </a:r>
            <a:r>
              <a:rPr lang="ar-SA" sz="2500" dirty="0">
                <a:cs typeface="B Yagut" panose="00000400000000000000" pitchFamily="2" charset="-78"/>
              </a:rPr>
              <a:t>(</a:t>
            </a:r>
            <a:r>
              <a:rPr lang="ar-SA" sz="2500" dirty="0" smtClean="0">
                <a:cs typeface="B Yagut" panose="00000400000000000000" pitchFamily="2" charset="-78"/>
              </a:rPr>
              <a:t>ﺷﻜﻞ</a:t>
            </a:r>
            <a:r>
              <a:rPr lang="fa-IR" sz="2500" dirty="0" smtClean="0">
                <a:cs typeface="B Yagut" panose="00000400000000000000" pitchFamily="2" charset="-78"/>
              </a:rPr>
              <a:t>2- 28 </a:t>
            </a:r>
            <a:r>
              <a:rPr lang="ar-SA" sz="2500" dirty="0" smtClean="0">
                <a:cs typeface="B Yagut" panose="00000400000000000000" pitchFamily="2" charset="-78"/>
              </a:rPr>
              <a:t>)</a:t>
            </a:r>
            <a:r>
              <a:rPr lang="fa-IR" sz="2500" dirty="0">
                <a:cs typeface="B Yagut" panose="00000400000000000000" pitchFamily="2" charset="-78"/>
              </a:rPr>
              <a:t>.ﻣﺴﻴﺮ ﺑﺮﻧﺎﻣﻪ را ﻣﺸﺨﺺ ﻛﻨﻴﺪ</a:t>
            </a:r>
            <a:r>
              <a:rPr lang="fa-IR" sz="2500" dirty="0" smtClean="0">
                <a:cs typeface="B Yagut" panose="00000400000000000000" pitchFamily="2" charset="-78"/>
              </a:rPr>
              <a:t>.</a:t>
            </a:r>
          </a:p>
          <a:p>
            <a:pPr algn="r" rtl="1"/>
            <a:r>
              <a:rPr lang="fa-IR" sz="2500" dirty="0" smtClean="0">
                <a:cs typeface="B Yagut" panose="00000400000000000000" pitchFamily="2" charset="-78"/>
              </a:rPr>
              <a:t>4- </a:t>
            </a:r>
            <a:r>
              <a:rPr lang="fa-IR" sz="2500" dirty="0">
                <a:cs typeface="B Yagut" panose="00000400000000000000" pitchFamily="2" charset="-78"/>
              </a:rPr>
              <a:t>در آﺧﺮﻳﻦ ﻣﺮﺣﻠﻪ، ﻧﺎم دﻟﺨﻮاﻫﻲ را ﺑﻪ ﻣﻴﺎن ﺑﺮ اﺧﺘﺼﺎص </a:t>
            </a:r>
            <a:r>
              <a:rPr lang="fa-IR" sz="2500" dirty="0" smtClean="0">
                <a:cs typeface="B Yagut" panose="00000400000000000000" pitchFamily="2" charset="-78"/>
              </a:rPr>
              <a:t>دﻫﻴﺪ </a:t>
            </a:r>
            <a:r>
              <a:rPr lang="ar-SA" sz="2500" dirty="0">
                <a:cs typeface="B Yagut" panose="00000400000000000000" pitchFamily="2" charset="-78"/>
              </a:rPr>
              <a:t>(ﺷﻜﻞ‏</a:t>
            </a:r>
            <a:r>
              <a:rPr lang="ar-SA" sz="2500" dirty="0" smtClean="0">
                <a:cs typeface="B Yagut" panose="00000400000000000000" pitchFamily="2" charset="-78"/>
              </a:rPr>
              <a:t>٢-</a:t>
            </a:r>
            <a:r>
              <a:rPr lang="fa-IR" sz="2500" dirty="0" smtClean="0">
                <a:cs typeface="B Yagut" panose="00000400000000000000" pitchFamily="2" charset="-78"/>
              </a:rPr>
              <a:t>29 </a:t>
            </a:r>
            <a:r>
              <a:rPr lang="ar-SA" sz="2500" dirty="0" smtClean="0">
                <a:cs typeface="B Yagut" panose="00000400000000000000" pitchFamily="2" charset="-78"/>
              </a:rPr>
              <a:t>).</a:t>
            </a:r>
            <a:endParaRPr lang="fa-IR" sz="2500" dirty="0" smtClean="0">
              <a:cs typeface="B Yagut" panose="00000400000000000000" pitchFamily="2" charset="-78"/>
            </a:endParaRPr>
          </a:p>
          <a:p>
            <a:pPr marL="342900" indent="-342900" algn="r" rtl="1">
              <a:buFont typeface="Wingdings" panose="05000000000000000000" pitchFamily="2" charset="2"/>
              <a:buChar char="ü"/>
            </a:pPr>
            <a:r>
              <a:rPr lang="fa-IR" sz="2500" dirty="0" smtClean="0">
                <a:cs typeface="B Yagut" panose="00000400000000000000" pitchFamily="2" charset="-78"/>
              </a:rPr>
              <a:t>برای حذف روی برنامه مورد نظر  کلیک راست کرده و گزینه </a:t>
            </a:r>
            <a:r>
              <a:rPr lang="en-US" sz="2500" dirty="0" err="1" smtClean="0">
                <a:cs typeface="B Yagut" panose="00000400000000000000" pitchFamily="2" charset="-78"/>
              </a:rPr>
              <a:t>Delet</a:t>
            </a:r>
            <a:r>
              <a:rPr lang="en-US" sz="2500" dirty="0" smtClean="0">
                <a:cs typeface="B Yagut" panose="00000400000000000000" pitchFamily="2" charset="-78"/>
              </a:rPr>
              <a:t> </a:t>
            </a:r>
            <a:r>
              <a:rPr lang="fa-IR" sz="2500" dirty="0" smtClean="0">
                <a:cs typeface="B Yagut" panose="00000400000000000000" pitchFamily="2" charset="-78"/>
              </a:rPr>
              <a:t> را انتخاب کنید.</a:t>
            </a:r>
          </a:p>
        </p:txBody>
      </p:sp>
      <p:sp>
        <p:nvSpPr>
          <p:cNvPr id="8" name="Rectangle 7"/>
          <p:cNvSpPr/>
          <p:nvPr/>
        </p:nvSpPr>
        <p:spPr>
          <a:xfrm>
            <a:off x="477411" y="6336783"/>
            <a:ext cx="4107126" cy="40332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rtl="1"/>
            <a:r>
              <a:rPr lang="ar-SA" dirty="0">
                <a:cs typeface="B Yagut" panose="00000400000000000000" pitchFamily="2" charset="-78"/>
              </a:rPr>
              <a:t>ﺷﻜﻞ </a:t>
            </a:r>
            <a:r>
              <a:rPr lang="fa-IR" dirty="0" smtClean="0">
                <a:cs typeface="B Yagut" panose="00000400000000000000" pitchFamily="2" charset="-78"/>
              </a:rPr>
              <a:t>2-28-  مشاهده</a:t>
            </a:r>
            <a:r>
              <a:rPr lang="ar-SA" dirty="0" smtClean="0">
                <a:cs typeface="B Yagut" panose="00000400000000000000" pitchFamily="2" charset="-78"/>
              </a:rPr>
              <a:t> </a:t>
            </a:r>
            <a:r>
              <a:rPr lang="ar-SA" dirty="0">
                <a:cs typeface="B Yagut" panose="00000400000000000000" pitchFamily="2" charset="-78"/>
              </a:rPr>
              <a:t>ﭘﻮﺷﻪ در </a:t>
            </a:r>
            <a:r>
              <a:rPr lang="en-US" sz="1400" b="1" dirty="0"/>
              <a:t>All programs</a:t>
            </a:r>
            <a:endParaRPr lang="en-AU" sz="1400" dirty="0">
              <a:cs typeface="B Yagut" panose="00000400000000000000" pitchFamily="2" charset="-78"/>
            </a:endParaRPr>
          </a:p>
        </p:txBody>
      </p:sp>
      <p:sp>
        <p:nvSpPr>
          <p:cNvPr id="10" name="Rectangle 9"/>
          <p:cNvSpPr/>
          <p:nvPr/>
        </p:nvSpPr>
        <p:spPr>
          <a:xfrm>
            <a:off x="4842030" y="6165303"/>
            <a:ext cx="4107126" cy="40332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rtl="1"/>
            <a:r>
              <a:rPr lang="ar-SA" dirty="0">
                <a:cs typeface="B Yagut" panose="00000400000000000000" pitchFamily="2" charset="-78"/>
              </a:rPr>
              <a:t>ﺷﻜﻞ </a:t>
            </a:r>
            <a:r>
              <a:rPr lang="fa-IR" dirty="0" smtClean="0">
                <a:cs typeface="B Yagut" panose="00000400000000000000" pitchFamily="2" charset="-78"/>
              </a:rPr>
              <a:t>2-29-  مشاهده</a:t>
            </a:r>
            <a:r>
              <a:rPr lang="ar-SA" dirty="0" smtClean="0">
                <a:cs typeface="B Yagut" panose="00000400000000000000" pitchFamily="2" charset="-78"/>
              </a:rPr>
              <a:t> </a:t>
            </a:r>
            <a:r>
              <a:rPr lang="ar-SA" dirty="0">
                <a:cs typeface="B Yagut" panose="00000400000000000000" pitchFamily="2" charset="-78"/>
              </a:rPr>
              <a:t>ﭘﻮﺷﻪ در </a:t>
            </a:r>
            <a:r>
              <a:rPr lang="en-US" sz="1400" b="1" dirty="0"/>
              <a:t>All programs</a:t>
            </a:r>
            <a:endParaRPr lang="en-AU" sz="1400" dirty="0">
              <a:cs typeface="B Yagut" panose="00000400000000000000" pitchFamily="2" charset="-78"/>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0091" y="3068959"/>
            <a:ext cx="3852386" cy="28946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pSp>
        <p:nvGrpSpPr>
          <p:cNvPr id="13" name="Group 12"/>
          <p:cNvGrpSpPr/>
          <p:nvPr/>
        </p:nvGrpSpPr>
        <p:grpSpPr>
          <a:xfrm>
            <a:off x="490274" y="2060848"/>
            <a:ext cx="3865167" cy="4104455"/>
            <a:chOff x="598391" y="2060848"/>
            <a:chExt cx="3865167" cy="4104455"/>
          </a:xfrm>
        </p:grpSpPr>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391" y="2060848"/>
              <a:ext cx="3865167" cy="28812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576" y="3888728"/>
              <a:ext cx="3467910" cy="2276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pSp>
      <p:cxnSp>
        <p:nvCxnSpPr>
          <p:cNvPr id="12" name="Straight Arrow Connector 11"/>
          <p:cNvCxnSpPr/>
          <p:nvPr/>
        </p:nvCxnSpPr>
        <p:spPr>
          <a:xfrm>
            <a:off x="3563888" y="3573016"/>
            <a:ext cx="0" cy="31571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15557020"/>
      </p:ext>
    </p:extLst>
  </p:cSld>
  <p:clrMapOvr>
    <a:masterClrMapping/>
  </p:clrMapOvr>
  <mc:AlternateContent xmlns:mc="http://schemas.openxmlformats.org/markup-compatibility/2006" xmlns:p14="http://schemas.microsoft.com/office/powerpoint/2010/main">
    <mc:Choice Requires="p14">
      <p:transition spd="slow" p14:dur="2000" advTm="56127"/>
    </mc:Choice>
    <mc:Fallback xmlns="">
      <p:transition spd="slow" advTm="56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995936" y="746556"/>
            <a:ext cx="1800200" cy="477054"/>
          </a:xfrm>
          <a:solidFill>
            <a:srgbClr val="FFC000">
              <a:alpha val="57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rtlCol="0" anchor="ctr">
            <a:spAutoFit/>
          </a:bodyPr>
          <a:lstStyle/>
          <a:p>
            <a:pPr rtl="1"/>
            <a:r>
              <a:rPr lang="fa-IR" sz="2500" b="1" dirty="0">
                <a:solidFill>
                  <a:prstClr val="black"/>
                </a:solidFill>
                <a:latin typeface="+mn-lt"/>
                <a:ea typeface="+mn-ea"/>
                <a:cs typeface="B Yagut" panose="00000400000000000000" pitchFamily="2" charset="-78"/>
              </a:rPr>
              <a:t>آزمون نظری</a:t>
            </a:r>
            <a:endParaRPr lang="en-AU" sz="2500" b="1" dirty="0">
              <a:solidFill>
                <a:prstClr val="black"/>
              </a:solidFill>
              <a:latin typeface="+mn-lt"/>
              <a:ea typeface="+mn-ea"/>
              <a:cs typeface="B Yagut" panose="00000400000000000000" pitchFamily="2" charset="-78"/>
            </a:endParaRPr>
          </a:p>
        </p:txBody>
      </p:sp>
      <p:sp>
        <p:nvSpPr>
          <p:cNvPr id="3" name="Content Placeholder 2"/>
          <p:cNvSpPr>
            <a:spLocks noGrp="1"/>
          </p:cNvSpPr>
          <p:nvPr>
            <p:ph idx="1"/>
          </p:nvPr>
        </p:nvSpPr>
        <p:spPr>
          <a:xfrm>
            <a:off x="539552" y="1412776"/>
            <a:ext cx="8229600" cy="2592288"/>
          </a:xfrm>
        </p:spPr>
        <p:txBody>
          <a:bodyPr>
            <a:normAutofit/>
          </a:bodyPr>
          <a:lstStyle/>
          <a:p>
            <a:pPr marL="0" indent="0" algn="r" rtl="1">
              <a:buNone/>
            </a:pPr>
            <a:r>
              <a:rPr lang="fa-IR" sz="2400" dirty="0">
                <a:cs typeface="B Yagut" panose="00000400000000000000" pitchFamily="2" charset="-78"/>
              </a:rPr>
              <a:t>1</a:t>
            </a:r>
            <a:r>
              <a:rPr lang="fa-IR" sz="2400" dirty="0" smtClean="0">
                <a:cs typeface="B Yagut" panose="00000400000000000000" pitchFamily="2" charset="-78"/>
              </a:rPr>
              <a:t>- </a:t>
            </a:r>
            <a:r>
              <a:rPr lang="fa-IR" sz="2400" dirty="0">
                <a:cs typeface="B Yagut" panose="00000400000000000000" pitchFamily="2" charset="-78"/>
              </a:rPr>
              <a:t>اﺟﺰاي ﻳﻚ اﻟﮕﻮي ﻧﻤﺎﻳﺸﻲ را ﻧﺎم ﺑﺒﺮﻳﺪ.</a:t>
            </a:r>
          </a:p>
          <a:p>
            <a:pPr marL="0" indent="0" algn="r" rtl="1">
              <a:buNone/>
            </a:pPr>
            <a:r>
              <a:rPr lang="fa-IR" sz="2400" dirty="0">
                <a:cs typeface="B Yagut" panose="00000400000000000000" pitchFamily="2" charset="-78"/>
              </a:rPr>
              <a:t>2</a:t>
            </a:r>
            <a:r>
              <a:rPr lang="fa-IR" sz="2400" dirty="0" smtClean="0">
                <a:cs typeface="B Yagut" panose="00000400000000000000" pitchFamily="2" charset="-78"/>
              </a:rPr>
              <a:t>- ﻣﺤﺎﻓظ  </a:t>
            </a:r>
            <a:r>
              <a:rPr lang="fa-IR" sz="2400" dirty="0">
                <a:cs typeface="B Yagut" panose="00000400000000000000" pitchFamily="2" charset="-78"/>
              </a:rPr>
              <a:t>ﺻﻔﺤﻪ ﻧﻤﺎﻳﺶ ﭼﻴﺴﺖ و ﭼﻪ ﻛﺎرﺑﺮدي دارد؟</a:t>
            </a:r>
          </a:p>
          <a:p>
            <a:pPr marL="0" indent="0" algn="r" rtl="1">
              <a:buNone/>
            </a:pPr>
            <a:r>
              <a:rPr lang="fa-IR" sz="2400" dirty="0">
                <a:cs typeface="B Yagut" panose="00000400000000000000" pitchFamily="2" charset="-78"/>
              </a:rPr>
              <a:t>3</a:t>
            </a:r>
            <a:r>
              <a:rPr lang="fa-IR" sz="2400" dirty="0" smtClean="0">
                <a:cs typeface="B Yagut" panose="00000400000000000000" pitchFamily="2" charset="-78"/>
              </a:rPr>
              <a:t>- </a:t>
            </a:r>
            <a:r>
              <a:rPr lang="fa-IR" sz="2400" dirty="0">
                <a:cs typeface="B Yagut" panose="00000400000000000000" pitchFamily="2" charset="-78"/>
              </a:rPr>
              <a:t>ﮔﺠﺖ ﭼﻴﺴﺖ و ﭼﮕﻮﻧﻪ ﻣﻲ ﺗﻮان آن را ﺑﻪ ﻣﻴﺰﻛﺎر اﺿﺎﻓﻪ </a:t>
            </a:r>
            <a:r>
              <a:rPr lang="fa-IR" sz="2400" dirty="0" smtClean="0">
                <a:cs typeface="B Yagut" panose="00000400000000000000" pitchFamily="2" charset="-78"/>
              </a:rPr>
              <a:t>ﻧﻤﻮد؟</a:t>
            </a:r>
          </a:p>
          <a:p>
            <a:pPr marL="0" indent="0" algn="r" rtl="1">
              <a:buNone/>
            </a:pPr>
            <a:r>
              <a:rPr lang="fa-IR" sz="2400" dirty="0" smtClean="0">
                <a:cs typeface="B Yagut" panose="00000400000000000000" pitchFamily="2" charset="-78"/>
              </a:rPr>
              <a:t>4 - ﻣﻔﻬﻮم </a:t>
            </a:r>
            <a:r>
              <a:rPr lang="fa-IR" sz="2400" dirty="0">
                <a:cs typeface="B Yagut" panose="00000400000000000000" pitchFamily="2" charset="-78"/>
              </a:rPr>
              <a:t>ﭘﻴﻜﺴﻞ و وﺿﻮح ﺻﻔﺤﻪ ﻧﻤﺎﻳﺶ را ﺑﻴﺎن ﻛﻨﻴﺪ.</a:t>
            </a:r>
          </a:p>
          <a:p>
            <a:pPr marL="0" indent="0" algn="r" rtl="1">
              <a:buNone/>
            </a:pPr>
            <a:r>
              <a:rPr lang="fa-IR" sz="2400" dirty="0">
                <a:cs typeface="B Yagut" panose="00000400000000000000" pitchFamily="2" charset="-78"/>
              </a:rPr>
              <a:t>5</a:t>
            </a:r>
            <a:r>
              <a:rPr lang="fa-IR" sz="2400" dirty="0" smtClean="0">
                <a:cs typeface="B Yagut" panose="00000400000000000000" pitchFamily="2" charset="-78"/>
              </a:rPr>
              <a:t>- </a:t>
            </a:r>
            <a:r>
              <a:rPr lang="fa-IR" sz="2400" dirty="0">
                <a:cs typeface="B Yagut" panose="00000400000000000000" pitchFamily="2" charset="-78"/>
              </a:rPr>
              <a:t>ﻛﺎرﺑﺮد </a:t>
            </a:r>
            <a:r>
              <a:rPr lang="fa-IR" sz="2400" dirty="0" smtClean="0">
                <a:cs typeface="B Yagut" panose="00000400000000000000" pitchFamily="2" charset="-78"/>
              </a:rPr>
              <a:t>ﭘﻮﺷﻪ </a:t>
            </a:r>
            <a:r>
              <a:rPr lang="en-AU" sz="2400" dirty="0" smtClean="0">
                <a:cs typeface="B Yagut" panose="00000400000000000000" pitchFamily="2" charset="-78"/>
              </a:rPr>
              <a:t>Start</a:t>
            </a:r>
            <a:r>
              <a:rPr lang="fa-IR" sz="2400" dirty="0" smtClean="0">
                <a:cs typeface="B Yagut" panose="00000400000000000000" pitchFamily="2" charset="-78"/>
              </a:rPr>
              <a:t> در </a:t>
            </a:r>
            <a:r>
              <a:rPr lang="fa-IR" sz="2400" dirty="0">
                <a:cs typeface="B Yagut" panose="00000400000000000000" pitchFamily="2" charset="-78"/>
              </a:rPr>
              <a:t>ﻣﻨﻮي </a:t>
            </a:r>
            <a:r>
              <a:rPr lang="en-AU" sz="2400" dirty="0">
                <a:cs typeface="B Yagut" panose="00000400000000000000" pitchFamily="2" charset="-78"/>
              </a:rPr>
              <a:t>All </a:t>
            </a:r>
            <a:r>
              <a:rPr lang="en-AU" sz="2400" dirty="0" err="1" smtClean="0">
                <a:cs typeface="B Yagut" panose="00000400000000000000" pitchFamily="2" charset="-78"/>
              </a:rPr>
              <a:t>rogr</a:t>
            </a:r>
            <a:r>
              <a:rPr lang="en-US" sz="2400" dirty="0" err="1" smtClean="0">
                <a:cs typeface="B Yagut" panose="00000400000000000000" pitchFamily="2" charset="-78"/>
              </a:rPr>
              <a:t>ams</a:t>
            </a:r>
            <a:r>
              <a:rPr lang="fa-IR" sz="2400" dirty="0" smtClean="0">
                <a:cs typeface="B Yagut" panose="00000400000000000000" pitchFamily="2" charset="-78"/>
              </a:rPr>
              <a:t>را </a:t>
            </a:r>
            <a:r>
              <a:rPr lang="fa-IR" sz="2400" dirty="0">
                <a:cs typeface="B Yagut" panose="00000400000000000000" pitchFamily="2" charset="-78"/>
              </a:rPr>
              <a:t>ﺷﺮح دﻫﻴﺪ</a:t>
            </a:r>
            <a:r>
              <a:rPr lang="fa-IR" sz="2400" dirty="0" smtClean="0">
                <a:cs typeface="B Yagut" panose="00000400000000000000" pitchFamily="2" charset="-78"/>
              </a:rPr>
              <a:t>.</a:t>
            </a:r>
            <a:endParaRPr lang="en-AU" sz="2400" dirty="0">
              <a:cs typeface="B Yagut" panose="00000400000000000000" pitchFamily="2" charset="-78"/>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932409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0054"/>
    </mc:Choice>
    <mc:Fallback xmlns="">
      <p:transition spd="slow" advTm="10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124744"/>
            <a:ext cx="8352928" cy="5544616"/>
          </a:xfrm>
        </p:spPr>
        <p:txBody>
          <a:bodyPr>
            <a:noAutofit/>
          </a:bodyPr>
          <a:lstStyle/>
          <a:p>
            <a:pPr marL="0" indent="0" algn="just" rtl="1">
              <a:buNone/>
            </a:pPr>
            <a:r>
              <a:rPr lang="fa-IR" sz="2400" dirty="0" smtClean="0">
                <a:cs typeface="B Yagut" panose="00000400000000000000" pitchFamily="2" charset="-78"/>
              </a:rPr>
              <a:t>1- اﻟﮕﻮي ﻧﻤﺎﻳﺸﻲ را ﺑﺎ ﻣﺸﺨﺼﺎت زﻳﺮ اﻳﺠﺎد ﻛﺮده و آن را ﺑﺎ ﻧﺎم</a:t>
            </a:r>
            <a:r>
              <a:rPr lang="en-US" sz="2400" dirty="0" err="1" smtClean="0">
                <a:cs typeface="B Yagut" panose="00000400000000000000" pitchFamily="2" charset="-78"/>
              </a:rPr>
              <a:t>Th</a:t>
            </a:r>
            <a:r>
              <a:rPr lang="en-AU" sz="2400" dirty="0" err="1" smtClean="0">
                <a:cs typeface="B Yagut" panose="00000400000000000000" pitchFamily="2" charset="-78"/>
              </a:rPr>
              <a:t>eme</a:t>
            </a:r>
            <a:r>
              <a:rPr lang="en-AU" sz="2400" dirty="0" smtClean="0">
                <a:cs typeface="B Yagut" panose="00000400000000000000" pitchFamily="2" charset="-78"/>
              </a:rPr>
              <a:t> </a:t>
            </a:r>
            <a:r>
              <a:rPr lang="fa-IR" sz="2400" dirty="0" smtClean="0">
                <a:cs typeface="B Yagut" panose="00000400000000000000" pitchFamily="2" charset="-78"/>
              </a:rPr>
              <a:t>ذﺧﻴﺮه ﻛﻨﻴﺪ:</a:t>
            </a:r>
          </a:p>
          <a:p>
            <a:pPr algn="just" rtl="1"/>
            <a:r>
              <a:rPr lang="fa-IR" sz="2400" dirty="0" smtClean="0">
                <a:cs typeface="B Yagut" panose="00000400000000000000" pitchFamily="2" charset="-78"/>
              </a:rPr>
              <a:t>  ﺗﺼﻮﻳﺮ دﻟﺨﻮاﻫﻲ را ﺑﻪ ﻋﻨﻮان ﭘﺲ زﻣﻴﻨﻪ در ﻣﺮﻛﺰ ﺻﻔﺤﻪ ﻧﻤﺎﻳﺶ ﻗﺮار دﻫﻴﺪ.</a:t>
            </a:r>
          </a:p>
          <a:p>
            <a:pPr algn="just" rtl="1"/>
            <a:r>
              <a:rPr lang="fa-IR" sz="2400" dirty="0" smtClean="0">
                <a:cs typeface="B Yagut" panose="00000400000000000000" pitchFamily="2" charset="-78"/>
              </a:rPr>
              <a:t>  ﻧﺎم ﺧﻮدﺗﺎن را ﻣﺤﺎﻓ ﺻﻔﺤﻪ ﻧﻤﺎﻳﺶ ﻗﺮار دﻫﻴﺪ و آن را ﻃﻮري ﺗﻨﻈﻴﻢ ﻛﻨﻴﺪ ﻛﻪ ﭘﺲ از ﻳﻚ دﻗﻴﻘﻪ ﻛﺎر ﻧﻜﺮدن ﺑﺎ ﺳﻴﺴﺘﻢ، ﻧﻤﺎﻳﺶ داده ﺷﻮد.</a:t>
            </a:r>
          </a:p>
          <a:p>
            <a:pPr algn="just" rtl="1"/>
            <a:r>
              <a:rPr lang="fa-IR" sz="2400" dirty="0" smtClean="0">
                <a:cs typeface="B Yagut" panose="00000400000000000000" pitchFamily="2" charset="-78"/>
              </a:rPr>
              <a:t>  ﺻﺪاي دﻟﺨﻮاﻫﻲ را ﺑﺮاي ﺷﺮوع ﺑﻪ ﻛﺎر وﻳﻨﺪوز اﻧﺘﺨﺎب ﻛﻨﻴﺪ.</a:t>
            </a:r>
          </a:p>
          <a:p>
            <a:pPr algn="just" rtl="1"/>
            <a:r>
              <a:rPr lang="fa-IR" sz="2400" dirty="0" smtClean="0">
                <a:cs typeface="B Yagut" panose="00000400000000000000" pitchFamily="2" charset="-78"/>
              </a:rPr>
              <a:t>  ﺷﻜﻞ اﺷﺎره ﮔﺮ ﻣﺎوس را ﺗﻐﻴﻴﺮ دﻫﻴﺪ.</a:t>
            </a:r>
          </a:p>
          <a:p>
            <a:pPr algn="just" rtl="1"/>
            <a:r>
              <a:rPr lang="fa-IR" sz="2400" dirty="0" smtClean="0">
                <a:cs typeface="B Yagut" panose="00000400000000000000" pitchFamily="2" charset="-78"/>
              </a:rPr>
              <a:t>ﺗﺼﻮﻳﺮ دﻟﺨﻮاﻫﻲ را ﺑﺮاي ﺣﺴﺎب ﻛﺎرﺑﺮي ﺟﺎري اﻧﺘﺨﺎب ﻛﻨﻴﺪ.</a:t>
            </a:r>
          </a:p>
          <a:p>
            <a:pPr algn="just" rtl="1"/>
            <a:r>
              <a:rPr lang="fa-IR" sz="2400" dirty="0" smtClean="0">
                <a:cs typeface="B Yagut" panose="00000400000000000000" pitchFamily="2" charset="-78"/>
              </a:rPr>
              <a:t>  ﺷﻜﻞ آﻳﻜﻦ ﺳﻄﻞ ﺑﺎزﻳﺎﻓﺖ را ﺗﻐﻴﻴﺮ دﻫﻴﺪ.</a:t>
            </a:r>
          </a:p>
          <a:p>
            <a:pPr marL="0" lvl="0" indent="0" algn="just" rtl="1">
              <a:buNone/>
            </a:pPr>
            <a:r>
              <a:rPr lang="fa-IR" sz="2400" dirty="0" smtClean="0">
                <a:solidFill>
                  <a:prstClr val="black"/>
                </a:solidFill>
                <a:cs typeface="B Yagut" panose="00000400000000000000" pitchFamily="2" charset="-78"/>
              </a:rPr>
              <a:t>2- </a:t>
            </a:r>
            <a:r>
              <a:rPr lang="fa-IR" sz="2400" dirty="0">
                <a:solidFill>
                  <a:prstClr val="black"/>
                </a:solidFill>
                <a:cs typeface="B Yagut" panose="00000400000000000000" pitchFamily="2" charset="-78"/>
              </a:rPr>
              <a:t>وﺿﻮح ﺻﻔﺤﻪ ﻧﻤﺎﻳﺶ را ٦٠٠ ٨٠٠ ﻗﺮار دﻫﻴﺪ.</a:t>
            </a:r>
          </a:p>
          <a:p>
            <a:pPr marL="0" lvl="0" indent="0" algn="just" rtl="1">
              <a:buNone/>
            </a:pPr>
            <a:r>
              <a:rPr lang="fa-IR" sz="2400" dirty="0">
                <a:solidFill>
                  <a:prstClr val="black"/>
                </a:solidFill>
                <a:cs typeface="B Yagut" panose="00000400000000000000" pitchFamily="2" charset="-78"/>
              </a:rPr>
              <a:t> ٣- ﮔﺠﺖ ﺳﺎﻋﺖ و ﭘﺎزل را ﺑﻪ ﻣﻴﺰﻛﺎر ﺧﻮد اﺿﺎﻓﻪ ﻛﻨﻴﺪ.</a:t>
            </a:r>
          </a:p>
          <a:p>
            <a:pPr marL="0" lvl="0" indent="0" algn="just" rtl="1">
              <a:buNone/>
            </a:pPr>
            <a:r>
              <a:rPr lang="fa-IR" sz="2400" dirty="0">
                <a:solidFill>
                  <a:prstClr val="black"/>
                </a:solidFill>
                <a:cs typeface="B Yagut" panose="00000400000000000000" pitchFamily="2" charset="-78"/>
              </a:rPr>
              <a:t> 4 - ﭘﻮﺷﻪ اي ﺑﻪ ﻧﺎم </a:t>
            </a:r>
            <a:r>
              <a:rPr lang="en-AU" sz="2400" dirty="0">
                <a:solidFill>
                  <a:prstClr val="black"/>
                </a:solidFill>
                <a:cs typeface="B Yagut" panose="00000400000000000000" pitchFamily="2" charset="-78"/>
              </a:rPr>
              <a:t>My work </a:t>
            </a:r>
            <a:r>
              <a:rPr lang="fa-IR" sz="2400" dirty="0">
                <a:solidFill>
                  <a:prstClr val="black"/>
                </a:solidFill>
                <a:cs typeface="B Yagut" panose="00000400000000000000" pitchFamily="2" charset="-78"/>
              </a:rPr>
              <a:t>را در </a:t>
            </a:r>
            <a:r>
              <a:rPr lang="en-AU" sz="2400" dirty="0">
                <a:solidFill>
                  <a:prstClr val="black"/>
                </a:solidFill>
                <a:cs typeface="B Yagut" panose="00000400000000000000" pitchFamily="2" charset="-78"/>
              </a:rPr>
              <a:t>All programs </a:t>
            </a:r>
            <a:r>
              <a:rPr lang="fa-IR" sz="2400" dirty="0">
                <a:solidFill>
                  <a:prstClr val="black"/>
                </a:solidFill>
                <a:cs typeface="B Yagut" panose="00000400000000000000" pitchFamily="2" charset="-78"/>
              </a:rPr>
              <a:t>اﻳﺠﺎد ﻛﺮده و ﻣﻴﺎن ﺑﺮ </a:t>
            </a:r>
            <a:r>
              <a:rPr lang="fa-IR" sz="2400" dirty="0" smtClean="0">
                <a:solidFill>
                  <a:prstClr val="black"/>
                </a:solidFill>
                <a:cs typeface="B Yagut" panose="00000400000000000000" pitchFamily="2" charset="-78"/>
              </a:rPr>
              <a:t>ﻳﻚ</a:t>
            </a:r>
          </a:p>
          <a:p>
            <a:pPr marL="0" lvl="0" indent="0" algn="just" rtl="1">
              <a:buNone/>
            </a:pPr>
            <a:r>
              <a:rPr lang="fa-IR" sz="2400" dirty="0">
                <a:solidFill>
                  <a:prstClr val="black"/>
                </a:solidFill>
                <a:cs typeface="B Yagut" panose="00000400000000000000" pitchFamily="2" charset="-78"/>
              </a:rPr>
              <a:t> </a:t>
            </a:r>
            <a:r>
              <a:rPr lang="fa-IR" sz="2400" dirty="0" smtClean="0">
                <a:solidFill>
                  <a:prstClr val="black"/>
                </a:solidFill>
                <a:cs typeface="B Yagut" panose="00000400000000000000" pitchFamily="2" charset="-78"/>
              </a:rPr>
              <a:t>   </a:t>
            </a:r>
            <a:r>
              <a:rPr lang="fa-IR" sz="2400" dirty="0">
                <a:solidFill>
                  <a:prstClr val="black"/>
                </a:solidFill>
                <a:cs typeface="B Yagut" panose="00000400000000000000" pitchFamily="2" charset="-78"/>
              </a:rPr>
              <a:t>ﺑﺮﻧﺎﻣﻪ دﻟﺨﻮاه را در آن ﻗﺮار </a:t>
            </a:r>
            <a:r>
              <a:rPr lang="fa-IR" sz="2400" dirty="0" smtClean="0">
                <a:solidFill>
                  <a:prstClr val="black"/>
                </a:solidFill>
                <a:cs typeface="B Yagut" panose="00000400000000000000" pitchFamily="2" charset="-78"/>
              </a:rPr>
              <a:t>دﻫﻴﺪ.</a:t>
            </a:r>
            <a:endParaRPr lang="fa-IR" sz="2400" dirty="0" smtClean="0">
              <a:cs typeface="B Yagut" panose="00000400000000000000" pitchFamily="2" charset="-78"/>
            </a:endParaRPr>
          </a:p>
        </p:txBody>
      </p:sp>
      <p:sp>
        <p:nvSpPr>
          <p:cNvPr id="5" name="Title 1"/>
          <p:cNvSpPr txBox="1">
            <a:spLocks/>
          </p:cNvSpPr>
          <p:nvPr/>
        </p:nvSpPr>
        <p:spPr>
          <a:xfrm>
            <a:off x="3697940" y="466492"/>
            <a:ext cx="1954179" cy="477054"/>
          </a:xfrm>
          <a:prstGeom prst="rect">
            <a:avLst/>
          </a:prstGeom>
          <a:solidFill>
            <a:srgbClr val="FFC000">
              <a:alpha val="57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rtlCol="0" anchor="ctr">
            <a:spAutoFit/>
          </a:bodyPr>
          <a:lstStyle>
            <a:defPPr>
              <a:defRPr lang="en-US"/>
            </a:defPPr>
            <a:lvl1pPr algn="ctr" rtl="1">
              <a:spcBef>
                <a:spcPct val="0"/>
              </a:spcBef>
              <a:defRPr sz="3200" b="1">
                <a:solidFill>
                  <a:prstClr val="black"/>
                </a:solidFill>
                <a:cs typeface="B Yagut" panose="00000400000000000000" pitchFamily="2" charset="-78"/>
              </a:defRPr>
            </a:lvl1pPr>
          </a:lstStyle>
          <a:p>
            <a:r>
              <a:rPr lang="fa-IR" sz="2500" dirty="0"/>
              <a:t>کارگاه عملی</a:t>
            </a:r>
            <a:endParaRPr lang="en-AU" sz="25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96005005"/>
      </p:ext>
    </p:extLst>
  </p:cSld>
  <p:clrMapOvr>
    <a:masterClrMapping/>
  </p:clrMapOvr>
  <mc:AlternateContent xmlns:mc="http://schemas.openxmlformats.org/markup-compatibility/2006" xmlns:p14="http://schemas.microsoft.com/office/powerpoint/2010/main">
    <mc:Choice Requires="p14">
      <p:transition spd="slow" p14:dur="2000" advTm="8039"/>
    </mc:Choice>
    <mc:Fallback xmlns="">
      <p:transition spd="slow" advTm="8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2800" b="1" dirty="0" smtClean="0">
                <a:cs typeface="B Yagut" panose="00000400000000000000" pitchFamily="2" charset="-78"/>
              </a:rPr>
              <a:t>منابع</a:t>
            </a:r>
            <a:endParaRPr lang="en-US" sz="2800" b="1" dirty="0">
              <a:cs typeface="B Yagut" panose="00000400000000000000" pitchFamily="2" charset="-78"/>
            </a:endParaRPr>
          </a:p>
        </p:txBody>
      </p:sp>
      <p:sp>
        <p:nvSpPr>
          <p:cNvPr id="3" name="Content Placeholder 2"/>
          <p:cNvSpPr>
            <a:spLocks noGrp="1"/>
          </p:cNvSpPr>
          <p:nvPr>
            <p:ph idx="1"/>
          </p:nvPr>
        </p:nvSpPr>
        <p:spPr>
          <a:xfrm>
            <a:off x="628650" y="1825626"/>
            <a:ext cx="7886700" cy="3132741"/>
          </a:xfrm>
        </p:spPr>
        <p:txBody>
          <a:bodyPr>
            <a:normAutofit/>
          </a:bodyPr>
          <a:lstStyle/>
          <a:p>
            <a:pPr algn="r" rtl="1"/>
            <a:r>
              <a:rPr lang="fa-IR" sz="2500" dirty="0" smtClean="0">
                <a:cs typeface="B Yagut" panose="00000400000000000000" pitchFamily="2" charset="-78"/>
              </a:rPr>
              <a:t>سیستم عامل مقدماتی( ویندوز7 )- مجموعه کتابهای درسی کارو دانش-1393</a:t>
            </a:r>
          </a:p>
          <a:p>
            <a:pPr algn="r" rtl="1"/>
            <a:r>
              <a:rPr lang="fa-IR" sz="2500" dirty="0">
                <a:cs typeface="B Yagut" panose="00000400000000000000" pitchFamily="2" charset="-78"/>
              </a:rPr>
              <a:t> </a:t>
            </a:r>
            <a:r>
              <a:rPr lang="fa-IR" sz="2500" dirty="0" smtClean="0">
                <a:cs typeface="B Yagut" panose="00000400000000000000" pitchFamily="2" charset="-78"/>
              </a:rPr>
              <a:t>شفیعی سروستانی.ف ، آموزش </a:t>
            </a:r>
            <a:r>
              <a:rPr lang="en-US" sz="2500" dirty="0" smtClean="0">
                <a:cs typeface="B Yagut" panose="00000400000000000000" pitchFamily="2" charset="-78"/>
              </a:rPr>
              <a:t>windows7</a:t>
            </a:r>
            <a:r>
              <a:rPr lang="fa-IR" sz="2500" dirty="0" smtClean="0">
                <a:cs typeface="B Yagut" panose="00000400000000000000" pitchFamily="2" charset="-78"/>
              </a:rPr>
              <a:t> ،1393</a:t>
            </a:r>
          </a:p>
          <a:p>
            <a:pPr algn="r" rtl="1"/>
            <a:r>
              <a:rPr lang="fa-IR" sz="2500" dirty="0">
                <a:cs typeface="B Yagut" panose="00000400000000000000" pitchFamily="2" charset="-78"/>
              </a:rPr>
              <a:t> </a:t>
            </a:r>
            <a:r>
              <a:rPr lang="fa-IR" sz="2500" dirty="0" smtClean="0">
                <a:cs typeface="B Yagut" panose="00000400000000000000" pitchFamily="2" charset="-78"/>
              </a:rPr>
              <a:t>ماهباز آرش ، خود آموز آسان و تصویری </a:t>
            </a:r>
            <a:r>
              <a:rPr lang="en-US" sz="2500" dirty="0">
                <a:cs typeface="B Yagut" panose="00000400000000000000" pitchFamily="2" charset="-78"/>
              </a:rPr>
              <a:t>windows7</a:t>
            </a:r>
            <a:r>
              <a:rPr lang="fa-IR" sz="2500" dirty="0">
                <a:cs typeface="B Yagut" panose="00000400000000000000" pitchFamily="2" charset="-78"/>
              </a:rPr>
              <a:t> </a:t>
            </a:r>
            <a:r>
              <a:rPr lang="fa-IR" sz="2500" dirty="0" smtClean="0">
                <a:cs typeface="B Yagut" panose="00000400000000000000" pitchFamily="2" charset="-78"/>
              </a:rPr>
              <a:t>،1388</a:t>
            </a:r>
          </a:p>
          <a:p>
            <a:pPr algn="r" rtl="1"/>
            <a:r>
              <a:rPr lang="fa-IR" sz="2500" dirty="0" smtClean="0">
                <a:cs typeface="B Yagut" panose="00000400000000000000" pitchFamily="2" charset="-78"/>
              </a:rPr>
              <a:t>عبدالهی مسعود ، مهارتهای کاربردی در کامپیوتر ،1390</a:t>
            </a:r>
          </a:p>
          <a:p>
            <a:pPr algn="r" rtl="1"/>
            <a:r>
              <a:rPr lang="fa-IR" sz="2500" dirty="0" smtClean="0">
                <a:cs typeface="B Yagut" panose="00000400000000000000" pitchFamily="2" charset="-78"/>
              </a:rPr>
              <a:t>نوریان ابوذر ، آموزش آسان و کاربردی کامپیوتر ،1394</a:t>
            </a:r>
            <a:endParaRPr lang="en-US" sz="2500"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24856942"/>
      </p:ext>
    </p:extLst>
  </p:cSld>
  <p:clrMapOvr>
    <a:masterClrMapping/>
  </p:clrMapOvr>
  <mc:AlternateContent xmlns:mc="http://schemas.openxmlformats.org/markup-compatibility/2006" xmlns:p14="http://schemas.microsoft.com/office/powerpoint/2010/main">
    <mc:Choice Requires="p14">
      <p:transition spd="slow" p14:dur="2000" advTm="3"/>
    </mc:Choice>
    <mc:Fallback xmlns="">
      <p:transition spd="slow" advTm="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014" y="1399833"/>
            <a:ext cx="7886700" cy="1325563"/>
          </a:xfrm>
        </p:spPr>
        <p:txBody>
          <a:bodyPr>
            <a:normAutofit/>
          </a:bodyPr>
          <a:lstStyle/>
          <a:p>
            <a:pPr algn="ctr"/>
            <a:r>
              <a:rPr lang="fa-IR" sz="2400" b="1" dirty="0" smtClean="0">
                <a:cs typeface="B Yagut" panose="00000400000000000000" pitchFamily="2" charset="-78"/>
              </a:rPr>
              <a:t>لطفا نظرات و پیشنهادات خود پیرامون این بسته آموزشی را </a:t>
            </a:r>
            <a:br>
              <a:rPr lang="fa-IR" sz="2400" b="1" dirty="0" smtClean="0">
                <a:cs typeface="B Yagut" panose="00000400000000000000" pitchFamily="2" charset="-78"/>
              </a:rPr>
            </a:br>
            <a:r>
              <a:rPr lang="fa-IR" sz="2400" b="1" dirty="0" smtClean="0">
                <a:cs typeface="B Yagut" panose="00000400000000000000" pitchFamily="2" charset="-78"/>
              </a:rPr>
              <a:t>به این آدرس زیر ارسال کنید:</a:t>
            </a:r>
            <a:endParaRPr lang="en-US" sz="2400" b="1" dirty="0">
              <a:cs typeface="B Yagut" panose="00000400000000000000" pitchFamily="2" charset="-78"/>
            </a:endParaRPr>
          </a:p>
        </p:txBody>
      </p:sp>
      <p:sp>
        <p:nvSpPr>
          <p:cNvPr id="3" name="Content Placeholder 2"/>
          <p:cNvSpPr>
            <a:spLocks noGrp="1"/>
          </p:cNvSpPr>
          <p:nvPr>
            <p:ph idx="1"/>
          </p:nvPr>
        </p:nvSpPr>
        <p:spPr>
          <a:xfrm>
            <a:off x="1655602" y="2571500"/>
            <a:ext cx="6004109" cy="1652770"/>
          </a:xfrm>
        </p:spPr>
        <p:txBody>
          <a:bodyPr>
            <a:normAutofit fontScale="92500"/>
          </a:bodyPr>
          <a:lstStyle/>
          <a:p>
            <a:pPr marL="0" indent="0" algn="ctr">
              <a:buNone/>
            </a:pPr>
            <a:r>
              <a:rPr lang="fa-IR" sz="2400" dirty="0" smtClean="0">
                <a:cs typeface="B Yagut" panose="00000400000000000000" pitchFamily="2" charset="-78"/>
              </a:rPr>
              <a:t>دانشگاه علوم پزشکی  و خد مات بهداشتی درمانی  مازندران</a:t>
            </a:r>
          </a:p>
          <a:p>
            <a:pPr marL="0" indent="0" algn="ctr">
              <a:buNone/>
            </a:pPr>
            <a:r>
              <a:rPr lang="en-US" sz="2400" dirty="0" smtClean="0">
                <a:cs typeface="B Yagut" panose="00000400000000000000" pitchFamily="2" charset="-78"/>
                <a:hlinkClick r:id="rId4"/>
              </a:rPr>
              <a:t>sari_behsar@yahoo.com</a:t>
            </a:r>
            <a:endParaRPr lang="fa-IR" sz="2400" dirty="0" smtClean="0">
              <a:cs typeface="B Yagut" panose="00000400000000000000" pitchFamily="2" charset="-78"/>
            </a:endParaRPr>
          </a:p>
          <a:p>
            <a:pPr marL="0" indent="0" algn="ctr">
              <a:buNone/>
            </a:pPr>
            <a:endParaRPr lang="en-US" sz="2400" dirty="0">
              <a:cs typeface="B Yagut" panose="00000400000000000000" pitchFamily="2" charset="-78"/>
            </a:endParaRPr>
          </a:p>
          <a:p>
            <a:pPr marL="0" indent="0" algn="ctr">
              <a:buNone/>
            </a:pPr>
            <a:r>
              <a:rPr lang="en-US" sz="2400" dirty="0">
                <a:cs typeface="B Yagut" panose="00000400000000000000" pitchFamily="2" charset="-78"/>
              </a:rPr>
              <a:t>a</a:t>
            </a:r>
            <a:r>
              <a:rPr lang="en-US" sz="2400" dirty="0" smtClean="0">
                <a:cs typeface="B Yagut" panose="00000400000000000000" pitchFamily="2" charset="-78"/>
              </a:rPr>
              <a:t>fsaneh_mirza@ymail.com</a:t>
            </a:r>
          </a:p>
          <a:p>
            <a:pPr marL="0" indent="0" algn="ctr">
              <a:buNone/>
            </a:pPr>
            <a:endParaRPr lang="fa-IR" dirty="0" smtClean="0">
              <a:cs typeface="B Yagut" panose="00000400000000000000" pitchFamily="2" charset="-78"/>
            </a:endParaRP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75089007"/>
      </p:ext>
    </p:extLst>
  </p:cSld>
  <p:clrMapOvr>
    <a:masterClrMapping/>
  </p:clrMapOvr>
  <mc:AlternateContent xmlns:mc="http://schemas.openxmlformats.org/markup-compatibility/2006" xmlns:p14="http://schemas.microsoft.com/office/powerpoint/2010/main">
    <mc:Choice Requires="p14">
      <p:transition spd="slow" p14:dur="2000" advTm="13469"/>
    </mc:Choice>
    <mc:Fallback xmlns="">
      <p:transition spd="slow" advTm="13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3652" y="1770450"/>
            <a:ext cx="8386731" cy="1946582"/>
          </a:xfrm>
        </p:spPr>
        <p:txBody>
          <a:bodyPr>
            <a:normAutofit/>
          </a:bodyPr>
          <a:lstStyle/>
          <a:p>
            <a:pPr marL="0" indent="0" algn="r" rtl="1">
              <a:lnSpc>
                <a:spcPct val="90000"/>
              </a:lnSpc>
              <a:spcBef>
                <a:spcPts val="1000"/>
              </a:spcBef>
              <a:buNone/>
            </a:pPr>
            <a:r>
              <a:rPr lang="fa-IR" sz="2500" dirty="0" smtClean="0">
                <a:cs typeface="B Yagut" panose="00000400000000000000" pitchFamily="2" charset="-78"/>
              </a:rPr>
              <a:t>      ﺑﺮاي </a:t>
            </a:r>
            <a:r>
              <a:rPr lang="fa-IR" sz="2500" dirty="0">
                <a:cs typeface="B Yagut" panose="00000400000000000000" pitchFamily="2" charset="-78"/>
              </a:rPr>
              <a:t>ﺗﻨﻈﻴﻢ ﺧﺼﻮﺻﻴﺎت ﺻﻔﺤﻪ ﻧﻤﺎﻳﺶ در وﻳﻨﺪوز ٧ ﻳﻜﻲ از روش ﻫﺎي </a:t>
            </a:r>
            <a:endParaRPr lang="fa-IR" sz="2500" dirty="0" smtClean="0">
              <a:cs typeface="B Yagut" panose="00000400000000000000" pitchFamily="2" charset="-78"/>
            </a:endParaRPr>
          </a:p>
          <a:p>
            <a:pPr marL="0" indent="0" algn="r" rtl="1">
              <a:lnSpc>
                <a:spcPct val="90000"/>
              </a:lnSpc>
              <a:spcBef>
                <a:spcPts val="1000"/>
              </a:spcBef>
              <a:buNone/>
            </a:pPr>
            <a:r>
              <a:rPr lang="fa-IR" sz="2500" dirty="0">
                <a:cs typeface="B Yagut" panose="00000400000000000000" pitchFamily="2" charset="-78"/>
              </a:rPr>
              <a:t> </a:t>
            </a:r>
            <a:r>
              <a:rPr lang="fa-IR" sz="2500" dirty="0" smtClean="0">
                <a:cs typeface="B Yagut" panose="00000400000000000000" pitchFamily="2" charset="-78"/>
              </a:rPr>
              <a:t>    زﻳﺮ </a:t>
            </a:r>
            <a:r>
              <a:rPr lang="fa-IR" sz="2500" dirty="0">
                <a:cs typeface="B Yagut" panose="00000400000000000000" pitchFamily="2" charset="-78"/>
              </a:rPr>
              <a:t>را اﻧﺠﺎم دﻫﻴﺪ: </a:t>
            </a:r>
            <a:endParaRPr lang="en-US" sz="2500" dirty="0">
              <a:cs typeface="B Yagut" panose="00000400000000000000" pitchFamily="2" charset="-78"/>
            </a:endParaRPr>
          </a:p>
          <a:p>
            <a:pPr marL="0" indent="0" algn="r" rtl="1">
              <a:lnSpc>
                <a:spcPct val="90000"/>
              </a:lnSpc>
              <a:spcBef>
                <a:spcPts val="1000"/>
              </a:spcBef>
              <a:buNone/>
            </a:pPr>
            <a:r>
              <a:rPr lang="fa-IR" sz="2500" dirty="0">
                <a:cs typeface="B Yagut" panose="00000400000000000000" pitchFamily="2" charset="-78"/>
              </a:rPr>
              <a:t>1</a:t>
            </a:r>
            <a:r>
              <a:rPr lang="fa-IR" sz="2500" dirty="0" smtClean="0">
                <a:cs typeface="B Yagut" panose="00000400000000000000" pitchFamily="2" charset="-78"/>
              </a:rPr>
              <a:t>- </a:t>
            </a:r>
            <a:r>
              <a:rPr lang="fa-IR" sz="2500" dirty="0">
                <a:cs typeface="B Yagut" panose="00000400000000000000" pitchFamily="2" charset="-78"/>
              </a:rPr>
              <a:t>روي ﻳﻚ ﻧﺎﺣﻴﻪ ﺧﺎﻟﻲ از ﺻﻔﺤﻪ ﻧﻤﺎﻳﺶ ﻛﻠﻴﻚ راﺳﺖ ﻛﺮده و </a:t>
            </a:r>
            <a:r>
              <a:rPr lang="fa-IR" sz="2500" dirty="0" smtClean="0">
                <a:cs typeface="B Yagut" panose="00000400000000000000" pitchFamily="2" charset="-78"/>
              </a:rPr>
              <a:t>ﮔﺰﻳﻨﻪ</a:t>
            </a:r>
          </a:p>
          <a:p>
            <a:pPr marL="0" indent="0" algn="r" rtl="1">
              <a:lnSpc>
                <a:spcPct val="90000"/>
              </a:lnSpc>
              <a:spcBef>
                <a:spcPts val="1000"/>
              </a:spcBef>
              <a:buNone/>
            </a:pPr>
            <a:r>
              <a:rPr lang="fa-IR" sz="2500" dirty="0">
                <a:cs typeface="B Yagut" panose="00000400000000000000" pitchFamily="2" charset="-78"/>
              </a:rPr>
              <a:t> </a:t>
            </a:r>
            <a:r>
              <a:rPr lang="fa-IR" sz="2500" dirty="0" smtClean="0">
                <a:cs typeface="B Yagut" panose="00000400000000000000" pitchFamily="2" charset="-78"/>
              </a:rPr>
              <a:t>    </a:t>
            </a:r>
            <a:r>
              <a:rPr lang="en-US" sz="2500" dirty="0" smtClean="0">
                <a:cs typeface="B Yagut" panose="00000400000000000000" pitchFamily="2" charset="-78"/>
              </a:rPr>
              <a:t> </a:t>
            </a:r>
            <a:r>
              <a:rPr lang="en-US" sz="2500" dirty="0">
                <a:cs typeface="B Yagut" panose="00000400000000000000" pitchFamily="2" charset="-78"/>
              </a:rPr>
              <a:t>Personalize</a:t>
            </a:r>
            <a:r>
              <a:rPr lang="fa-IR" sz="2500" dirty="0">
                <a:cs typeface="B Yagut" panose="00000400000000000000" pitchFamily="2" charset="-78"/>
              </a:rPr>
              <a:t>را اﻧﺘﺨﺎب </a:t>
            </a:r>
            <a:r>
              <a:rPr lang="fa-IR" sz="2500" dirty="0" smtClean="0">
                <a:cs typeface="B Yagut" panose="00000400000000000000" pitchFamily="2" charset="-78"/>
              </a:rPr>
              <a:t>ﻛﻨﻴﺪ</a:t>
            </a:r>
            <a:r>
              <a:rPr lang="ar-SA" sz="2500" dirty="0" smtClean="0">
                <a:cs typeface="B Yagut" panose="00000400000000000000" pitchFamily="2" charset="-78"/>
              </a:rPr>
              <a:t>(ﺷﻜﻞ</a:t>
            </a:r>
            <a:r>
              <a:rPr lang="ar-SA" sz="2500" dirty="0">
                <a:cs typeface="B Yagut" panose="00000400000000000000" pitchFamily="2" charset="-78"/>
              </a:rPr>
              <a:t>‏٢- ١). </a:t>
            </a:r>
            <a:endParaRPr lang="en-AU" sz="2500" dirty="0">
              <a:cs typeface="B Yagut" panose="00000400000000000000" pitchFamily="2" charset="-78"/>
            </a:endParaRPr>
          </a:p>
        </p:txBody>
      </p:sp>
      <p:pic>
        <p:nvPicPr>
          <p:cNvPr id="103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14745" t="6506" r="9153" b="4129"/>
          <a:stretch/>
        </p:blipFill>
        <p:spPr bwMode="auto">
          <a:xfrm>
            <a:off x="611560" y="3651764"/>
            <a:ext cx="3385752" cy="2990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a:spLocks noGrp="1"/>
          </p:cNvSpPr>
          <p:nvPr>
            <p:ph type="title"/>
          </p:nvPr>
        </p:nvSpPr>
        <p:spPr>
          <a:xfrm>
            <a:off x="332268" y="476672"/>
            <a:ext cx="8229600" cy="584775"/>
          </a:xfrm>
          <a:solidFill>
            <a:srgbClr val="FFC000">
              <a:alpha val="57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rtlCol="0" anchor="ctr">
            <a:spAutoFit/>
          </a:bodyPr>
          <a:lstStyle/>
          <a:p>
            <a:pPr rtl="1"/>
            <a:r>
              <a:rPr lang="fa-IR" sz="3200" b="1" dirty="0">
                <a:solidFill>
                  <a:prstClr val="black"/>
                </a:solidFill>
                <a:latin typeface="+mn-lt"/>
                <a:ea typeface="+mn-ea"/>
                <a:cs typeface="B Yagut" panose="00000400000000000000" pitchFamily="2" charset="-78"/>
              </a:rPr>
              <a:t>1-</a:t>
            </a:r>
            <a:r>
              <a:rPr lang="en-US" sz="3200" b="1" dirty="0">
                <a:solidFill>
                  <a:prstClr val="black"/>
                </a:solidFill>
                <a:latin typeface="+mn-lt"/>
                <a:ea typeface="+mn-ea"/>
                <a:cs typeface="B Yagut" panose="00000400000000000000" pitchFamily="2" charset="-78"/>
              </a:rPr>
              <a:t> </a:t>
            </a:r>
            <a:r>
              <a:rPr lang="fa-IR" sz="3200" b="1" dirty="0">
                <a:solidFill>
                  <a:prstClr val="black"/>
                </a:solidFill>
                <a:latin typeface="+mn-lt"/>
                <a:ea typeface="+mn-ea"/>
                <a:cs typeface="B Yagut" panose="00000400000000000000" pitchFamily="2" charset="-78"/>
              </a:rPr>
              <a:t>آشنایی با تنظیمات </a:t>
            </a:r>
            <a:r>
              <a:rPr lang="fa-IR" sz="3200" b="1" dirty="0" smtClean="0">
                <a:solidFill>
                  <a:prstClr val="black"/>
                </a:solidFill>
                <a:latin typeface="+mn-lt"/>
                <a:ea typeface="+mn-ea"/>
                <a:cs typeface="B Yagut" panose="00000400000000000000" pitchFamily="2" charset="-78"/>
              </a:rPr>
              <a:t>(</a:t>
            </a:r>
            <a:r>
              <a:rPr lang="en-US" sz="3200" b="1" dirty="0" err="1">
                <a:solidFill>
                  <a:prstClr val="black"/>
                </a:solidFill>
                <a:latin typeface="+mn-lt"/>
                <a:ea typeface="+mn-ea"/>
                <a:cs typeface="B Yagut" panose="00000400000000000000" pitchFamily="2" charset="-78"/>
              </a:rPr>
              <a:t>Desktab</a:t>
            </a:r>
            <a:r>
              <a:rPr lang="fa-IR" sz="3200" b="1" dirty="0">
                <a:solidFill>
                  <a:prstClr val="black"/>
                </a:solidFill>
                <a:latin typeface="+mn-lt"/>
                <a:ea typeface="+mn-ea"/>
                <a:cs typeface="B Yagut" panose="00000400000000000000" pitchFamily="2" charset="-78"/>
              </a:rPr>
              <a:t>)</a:t>
            </a:r>
            <a:r>
              <a:rPr lang="en-US" sz="3200" b="1" dirty="0">
                <a:solidFill>
                  <a:prstClr val="black"/>
                </a:solidFill>
                <a:latin typeface="+mn-lt"/>
                <a:ea typeface="+mn-ea"/>
                <a:cs typeface="B Yagut" panose="00000400000000000000" pitchFamily="2" charset="-78"/>
              </a:rPr>
              <a:t> </a:t>
            </a:r>
          </a:p>
        </p:txBody>
      </p:sp>
      <p:sp>
        <p:nvSpPr>
          <p:cNvPr id="5" name="Rectangle 4"/>
          <p:cNvSpPr/>
          <p:nvPr/>
        </p:nvSpPr>
        <p:spPr>
          <a:xfrm>
            <a:off x="4108368" y="5826750"/>
            <a:ext cx="4046301" cy="338554"/>
          </a:xfrm>
          <a:prstGeom prst="rect">
            <a:avLst/>
          </a:prstGeom>
        </p:spPr>
        <p:txBody>
          <a:bodyPr wrap="none">
            <a:spAutoFit/>
          </a:bodyPr>
          <a:lstStyle/>
          <a:p>
            <a:pPr rtl="1" hangingPunct="0"/>
            <a:r>
              <a:rPr lang="ar-SA" sz="1600" b="1" dirty="0">
                <a:cs typeface="B Yagut" panose="00000400000000000000" pitchFamily="2" charset="-78"/>
              </a:rPr>
              <a:t>ﺷﻜﻞ ‏٢ </a:t>
            </a:r>
            <a:r>
              <a:rPr lang="en-US" sz="1600" b="1" dirty="0" smtClean="0">
                <a:cs typeface="B Yagut" panose="00000400000000000000" pitchFamily="2" charset="-78"/>
              </a:rPr>
              <a:t>–</a:t>
            </a:r>
            <a:r>
              <a:rPr lang="ar-SA" sz="1600" b="1" dirty="0" smtClean="0">
                <a:cs typeface="B Yagut" panose="00000400000000000000" pitchFamily="2" charset="-78"/>
              </a:rPr>
              <a:t> ١</a:t>
            </a:r>
            <a:r>
              <a:rPr lang="fa-IR" sz="1600" b="1" dirty="0" smtClean="0">
                <a:cs typeface="B Yagut" panose="00000400000000000000" pitchFamily="2" charset="-78"/>
              </a:rPr>
              <a:t>-</a:t>
            </a:r>
            <a:r>
              <a:rPr lang="ar-SA" sz="1600" b="1" dirty="0" smtClean="0">
                <a:cs typeface="B Yagut" panose="00000400000000000000" pitchFamily="2" charset="-78"/>
              </a:rPr>
              <a:t> </a:t>
            </a:r>
            <a:r>
              <a:rPr lang="ar-SA" sz="1600" b="1" dirty="0">
                <a:cs typeface="B Yagut" panose="00000400000000000000" pitchFamily="2" charset="-78"/>
              </a:rPr>
              <a:t>ﻣﻨﻮي </a:t>
            </a:r>
            <a:r>
              <a:rPr lang="ar-SA" sz="1600" b="1" dirty="0" smtClean="0">
                <a:cs typeface="B Yagut" panose="00000400000000000000" pitchFamily="2" charset="-78"/>
              </a:rPr>
              <a:t>ﻣﺮﺑﻮ</a:t>
            </a:r>
            <a:r>
              <a:rPr lang="fa-IR" sz="1600" b="1" dirty="0" smtClean="0">
                <a:cs typeface="B Yagut" panose="00000400000000000000" pitchFamily="2" charset="-78"/>
              </a:rPr>
              <a:t>ط</a:t>
            </a:r>
            <a:r>
              <a:rPr lang="ar-SA" sz="1600" b="1" dirty="0" smtClean="0">
                <a:cs typeface="B Yagut" panose="00000400000000000000" pitchFamily="2" charset="-78"/>
              </a:rPr>
              <a:t> </a:t>
            </a:r>
            <a:r>
              <a:rPr lang="ar-SA" sz="1600" b="1" dirty="0">
                <a:cs typeface="B Yagut" panose="00000400000000000000" pitchFamily="2" charset="-78"/>
              </a:rPr>
              <a:t>ﺑﻪ ﻛﻠﻴﻚ راﺳﺖ روي ﻣﻴﺰﻛﺎر</a:t>
            </a:r>
            <a:endParaRPr lang="en-US" sz="1600" dirty="0">
              <a:cs typeface="B Yagut" panose="00000400000000000000" pitchFamily="2" charset="-78"/>
            </a:endParaRPr>
          </a:p>
        </p:txBody>
      </p:sp>
      <p:sp>
        <p:nvSpPr>
          <p:cNvPr id="2" name="Rectangle 1"/>
          <p:cNvSpPr/>
          <p:nvPr/>
        </p:nvSpPr>
        <p:spPr>
          <a:xfrm>
            <a:off x="3664658" y="1293396"/>
            <a:ext cx="4933723" cy="477054"/>
          </a:xfrm>
          <a:prstGeom prst="rect">
            <a:avLst/>
          </a:prstGeom>
        </p:spPr>
        <p:txBody>
          <a:bodyPr wrap="none">
            <a:spAutoFit/>
          </a:bodyPr>
          <a:lstStyle/>
          <a:p>
            <a:pPr algn="r" rtl="1"/>
            <a:r>
              <a:rPr lang="fa-IR" sz="2500" dirty="0">
                <a:cs typeface="B Yagut" panose="00000400000000000000" pitchFamily="2" charset="-78"/>
              </a:rPr>
              <a:t>1</a:t>
            </a:r>
            <a:r>
              <a:rPr lang="fa-IR" sz="2500" b="1" dirty="0">
                <a:cs typeface="B Yagut" panose="00000400000000000000" pitchFamily="2" charset="-78"/>
              </a:rPr>
              <a:t>- </a:t>
            </a:r>
            <a:r>
              <a:rPr lang="ar-SA" sz="2500" b="1" dirty="0">
                <a:cs typeface="B Yagut" panose="00000400000000000000" pitchFamily="2" charset="-78"/>
              </a:rPr>
              <a:t>ﺗﻨﻈﻴﻤﺎت ﺻﻔﺤﻪ ﻧﻤﺎﻳﺶ </a:t>
            </a:r>
            <a:r>
              <a:rPr lang="en-US" sz="2500" b="1" dirty="0" smtClean="0">
                <a:cs typeface="B Yagut" panose="00000400000000000000" pitchFamily="2" charset="-78"/>
              </a:rPr>
              <a:t>(Personalize)</a:t>
            </a:r>
            <a:endParaRPr lang="en-US" sz="2500" b="1" dirty="0">
              <a:cs typeface="B Yagut" panose="00000400000000000000" pitchFamily="2" charset="-78"/>
            </a:endParaRPr>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16185473"/>
      </p:ext>
    </p:extLst>
  </p:cSld>
  <p:clrMapOvr>
    <a:masterClrMapping/>
  </p:clrMapOvr>
  <mc:AlternateContent xmlns:mc="http://schemas.openxmlformats.org/markup-compatibility/2006" xmlns:p14="http://schemas.microsoft.com/office/powerpoint/2010/main">
    <mc:Choice Requires="p14">
      <p:transition spd="slow" p14:dur="2000" advTm="81200"/>
    </mc:Choice>
    <mc:Fallback xmlns="">
      <p:transition spd="slow" advTm="81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532" y="692696"/>
            <a:ext cx="7620000" cy="994122"/>
          </a:xfrm>
        </p:spPr>
        <p:txBody>
          <a:bodyPr>
            <a:normAutofit fontScale="90000"/>
          </a:bodyPr>
          <a:lstStyle/>
          <a:p>
            <a:pPr marL="342900" lvl="0" indent="-228600" algn="r" rtl="1">
              <a:spcBef>
                <a:spcPct val="20000"/>
              </a:spcBef>
            </a:pPr>
            <a:r>
              <a:rPr lang="en-US" sz="2000" spc="0" dirty="0" smtClean="0">
                <a:solidFill>
                  <a:srgbClr val="2F2B20"/>
                </a:solidFill>
                <a:latin typeface="Calibri"/>
                <a:ea typeface="+mn-ea"/>
                <a:cs typeface="B Yagut" panose="00000400000000000000" pitchFamily="2" charset="-78"/>
              </a:rPr>
              <a:t/>
            </a:r>
            <a:br>
              <a:rPr lang="en-US" sz="2000" spc="0" dirty="0" smtClean="0">
                <a:solidFill>
                  <a:srgbClr val="2F2B20"/>
                </a:solidFill>
                <a:latin typeface="Calibri"/>
                <a:ea typeface="+mn-ea"/>
                <a:cs typeface="B Yagut" panose="00000400000000000000" pitchFamily="2" charset="-78"/>
              </a:rPr>
            </a:br>
            <a:r>
              <a:rPr lang="en-US" sz="2000" spc="0" dirty="0">
                <a:solidFill>
                  <a:srgbClr val="2F2B20"/>
                </a:solidFill>
                <a:latin typeface="Calibri"/>
                <a:ea typeface="+mn-ea"/>
                <a:cs typeface="B Yagut" panose="00000400000000000000" pitchFamily="2" charset="-78"/>
              </a:rPr>
              <a:t/>
            </a:r>
            <a:br>
              <a:rPr lang="en-US" sz="2000" spc="0" dirty="0">
                <a:solidFill>
                  <a:srgbClr val="2F2B20"/>
                </a:solidFill>
                <a:latin typeface="Calibri"/>
                <a:ea typeface="+mn-ea"/>
                <a:cs typeface="B Yagut" panose="00000400000000000000" pitchFamily="2" charset="-78"/>
              </a:rPr>
            </a:br>
            <a:r>
              <a:rPr lang="fa-IR" sz="2800" dirty="0">
                <a:latin typeface="+mn-lt"/>
                <a:ea typeface="+mn-ea"/>
                <a:cs typeface="B Yagut" panose="00000400000000000000" pitchFamily="2" charset="-78"/>
              </a:rPr>
              <a:t>٢- از ﻣﻨﻮي </a:t>
            </a:r>
            <a:r>
              <a:rPr lang="en-AU" sz="2800" dirty="0">
                <a:latin typeface="+mn-lt"/>
                <a:ea typeface="+mn-ea"/>
                <a:cs typeface="B Yagut" panose="00000400000000000000" pitchFamily="2" charset="-78"/>
              </a:rPr>
              <a:t>Start، </a:t>
            </a:r>
            <a:r>
              <a:rPr lang="fa-IR" sz="2800" dirty="0">
                <a:latin typeface="+mn-lt"/>
                <a:ea typeface="+mn-ea"/>
                <a:cs typeface="B Yagut" panose="00000400000000000000" pitchFamily="2" charset="-78"/>
              </a:rPr>
              <a:t>ﮔﺰﻳﻨﻪ </a:t>
            </a:r>
            <a:r>
              <a:rPr lang="en-AU" sz="2800" dirty="0">
                <a:latin typeface="+mn-lt"/>
                <a:ea typeface="+mn-ea"/>
                <a:cs typeface="B Yagut" panose="00000400000000000000" pitchFamily="2" charset="-78"/>
              </a:rPr>
              <a:t>Control panel </a:t>
            </a:r>
            <a:r>
              <a:rPr lang="fa-IR" sz="2800" dirty="0">
                <a:latin typeface="+mn-lt"/>
                <a:ea typeface="+mn-ea"/>
                <a:cs typeface="B Yagut" panose="00000400000000000000" pitchFamily="2" charset="-78"/>
              </a:rPr>
              <a:t>را اﻧﺘﺨﺎب ﻛﺮده و در ﭘﻨﺠﺮه ﻇﺎﻫﺮ ﺷﺪه</a:t>
            </a:r>
            <a:r>
              <a:rPr lang="ar-SA" sz="2800" dirty="0">
                <a:latin typeface="+mn-lt"/>
                <a:ea typeface="+mn-ea"/>
                <a:cs typeface="B Yagut" panose="00000400000000000000" pitchFamily="2" charset="-78"/>
              </a:rPr>
              <a:t> (ﺷﻜﻞ ‏٢- ٢)،</a:t>
            </a:r>
            <a:r>
              <a:rPr lang="fa-IR" sz="2800" dirty="0">
                <a:latin typeface="+mn-lt"/>
                <a:ea typeface="+mn-ea"/>
                <a:cs typeface="B Yagut" panose="00000400000000000000" pitchFamily="2" charset="-78"/>
              </a:rPr>
              <a:t> روي ﮔﺰﻳﻨﻪ </a:t>
            </a:r>
            <a:r>
              <a:rPr lang="en-AU" sz="2800" dirty="0">
                <a:latin typeface="+mn-lt"/>
                <a:ea typeface="+mn-ea"/>
                <a:cs typeface="B Yagut" panose="00000400000000000000" pitchFamily="2" charset="-78"/>
              </a:rPr>
              <a:t>Personalization </a:t>
            </a:r>
            <a:r>
              <a:rPr lang="fa-IR" sz="2800" dirty="0">
                <a:latin typeface="+mn-lt"/>
                <a:ea typeface="+mn-ea"/>
                <a:cs typeface="B Yagut" panose="00000400000000000000" pitchFamily="2" charset="-78"/>
              </a:rPr>
              <a:t> ﻛﻠﻴﻚ ﻛﻨﻴﺪ.</a:t>
            </a:r>
            <a:r>
              <a:rPr lang="en-US" sz="2800" spc="0" dirty="0">
                <a:solidFill>
                  <a:srgbClr val="2F2B20"/>
                </a:solidFill>
                <a:latin typeface="Calibri"/>
                <a:ea typeface="+mn-ea"/>
                <a:cs typeface="B Yagut" panose="00000400000000000000" pitchFamily="2" charset="-78"/>
              </a:rPr>
              <a:t/>
            </a:r>
            <a:br>
              <a:rPr lang="en-US" sz="2800" spc="0" dirty="0">
                <a:solidFill>
                  <a:srgbClr val="2F2B20"/>
                </a:solidFill>
                <a:latin typeface="Calibri"/>
                <a:ea typeface="+mn-ea"/>
                <a:cs typeface="B Yagut" panose="00000400000000000000" pitchFamily="2" charset="-78"/>
              </a:rPr>
            </a:br>
            <a:endParaRPr lang="en-US" sz="2800" dirty="0"/>
          </a:p>
        </p:txBody>
      </p:sp>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2136657" y="1970286"/>
            <a:ext cx="4762500" cy="4324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Rectangle 6"/>
          <p:cNvSpPr/>
          <p:nvPr/>
        </p:nvSpPr>
        <p:spPr>
          <a:xfrm>
            <a:off x="2771801" y="6310660"/>
            <a:ext cx="3711465" cy="369332"/>
          </a:xfrm>
          <a:prstGeom prst="rect">
            <a:avLst/>
          </a:prstGeom>
        </p:spPr>
        <p:txBody>
          <a:bodyPr wrap="none">
            <a:spAutoFit/>
          </a:bodyPr>
          <a:lstStyle/>
          <a:p>
            <a:pPr rtl="1"/>
            <a:r>
              <a:rPr lang="ar-SA" b="1" dirty="0">
                <a:cs typeface="B Yagut" panose="00000400000000000000" pitchFamily="2" charset="-78"/>
              </a:rPr>
              <a:t>ﺷﻜﻞ ‏٢ </a:t>
            </a:r>
            <a:r>
              <a:rPr lang="fa-IR" b="1" dirty="0">
                <a:cs typeface="B Yagut" panose="00000400000000000000" pitchFamily="2" charset="-78"/>
              </a:rPr>
              <a:t>-</a:t>
            </a:r>
            <a:r>
              <a:rPr lang="ar-SA" b="1" dirty="0">
                <a:cs typeface="B Yagut" panose="00000400000000000000" pitchFamily="2" charset="-78"/>
              </a:rPr>
              <a:t> ٢ </a:t>
            </a:r>
            <a:r>
              <a:rPr lang="fa-IR" b="1" dirty="0">
                <a:cs typeface="B Yagut" panose="00000400000000000000" pitchFamily="2" charset="-78"/>
              </a:rPr>
              <a:t>-</a:t>
            </a:r>
            <a:r>
              <a:rPr lang="ar-SA" b="1" dirty="0">
                <a:cs typeface="B Yagut" panose="00000400000000000000" pitchFamily="2" charset="-78"/>
              </a:rPr>
              <a:t> ﻣﺮﻛﺰ ﻛﻨﺘﺮل</a:t>
            </a:r>
            <a:r>
              <a:rPr lang="fa-IR" b="1" dirty="0">
                <a:cs typeface="B Yagut" panose="00000400000000000000" pitchFamily="2" charset="-78"/>
              </a:rPr>
              <a:t>( </a:t>
            </a:r>
            <a:r>
              <a:rPr lang="en-US" b="1" dirty="0">
                <a:cs typeface="B Yagut" panose="00000400000000000000" pitchFamily="2" charset="-78"/>
              </a:rPr>
              <a:t>Control Panel</a:t>
            </a:r>
            <a:r>
              <a:rPr lang="fa-IR" b="1" dirty="0">
                <a:cs typeface="B Yagut" panose="00000400000000000000" pitchFamily="2" charset="-78"/>
              </a:rPr>
              <a:t>)</a:t>
            </a:r>
            <a:r>
              <a:rPr lang="ar-SA" b="1" dirty="0">
                <a:cs typeface="B Yagut" panose="00000400000000000000" pitchFamily="2" charset="-78"/>
              </a:rPr>
              <a:t> </a:t>
            </a:r>
            <a:endParaRPr lang="en-US" b="1" dirty="0">
              <a:cs typeface="B Yagut" panose="00000400000000000000" pitchFamily="2" charset="-78"/>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69832120"/>
      </p:ext>
    </p:extLst>
  </p:cSld>
  <p:clrMapOvr>
    <a:masterClrMapping/>
  </p:clrMapOvr>
  <mc:AlternateContent xmlns:mc="http://schemas.openxmlformats.org/markup-compatibility/2006" xmlns:p14="http://schemas.microsoft.com/office/powerpoint/2010/main">
    <mc:Choice Requires="p14">
      <p:transition spd="slow" p14:dur="2000" advTm="28087"/>
    </mc:Choice>
    <mc:Fallback xmlns="">
      <p:transition spd="slow" advTm="28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0412" y="692696"/>
            <a:ext cx="7992888" cy="1323439"/>
          </a:xfrm>
          <a:prstGeom prst="rect">
            <a:avLst/>
          </a:prstGeom>
        </p:spPr>
        <p:txBody>
          <a:bodyPr wrap="square">
            <a:spAutoFit/>
          </a:bodyPr>
          <a:lstStyle/>
          <a:p>
            <a:pPr marL="114300" algn="r" rtl="1">
              <a:spcBef>
                <a:spcPct val="20000"/>
              </a:spcBef>
              <a:buClr>
                <a:srgbClr val="A9A57C"/>
              </a:buClr>
            </a:pPr>
            <a:r>
              <a:rPr lang="fa-IR" sz="2500" dirty="0">
                <a:cs typeface="B Yagut" panose="00000400000000000000" pitchFamily="2" charset="-78"/>
              </a:rPr>
              <a:t>ﭘﺲ از اﻧﺘﺨﺎب ﻳﻜﻲ از دو روش ﮔﻔﺘﻪ ﺷﺪه، ﭘﻨﺠﺮه ﺗﻨﻈﻴﻤﺎت ﺻﻔﺤﻪ ﻧﻤﺎﻳﺶ </a:t>
            </a:r>
            <a:r>
              <a:rPr lang="ar-SA" sz="2500" dirty="0">
                <a:cs typeface="B Yagut" panose="00000400000000000000" pitchFamily="2" charset="-78"/>
              </a:rPr>
              <a:t>ﻣﻄﺎﺑﻖ </a:t>
            </a:r>
            <a:r>
              <a:rPr lang="ar-SA" sz="2500" dirty="0" smtClean="0">
                <a:cs typeface="B Yagut" panose="00000400000000000000" pitchFamily="2" charset="-78"/>
              </a:rPr>
              <a:t>ﺷﻜﻞ</a:t>
            </a:r>
            <a:r>
              <a:rPr lang="fa-IR" sz="2500" dirty="0" smtClean="0">
                <a:cs typeface="B Yagut" panose="00000400000000000000" pitchFamily="2" charset="-78"/>
              </a:rPr>
              <a:t>(</a:t>
            </a:r>
            <a:r>
              <a:rPr lang="ar-SA" sz="2500" dirty="0" smtClean="0">
                <a:cs typeface="B Yagut" panose="00000400000000000000" pitchFamily="2" charset="-78"/>
              </a:rPr>
              <a:t> </a:t>
            </a:r>
            <a:r>
              <a:rPr lang="ar-SA" sz="2500" dirty="0">
                <a:cs typeface="B Yagut" panose="00000400000000000000" pitchFamily="2" charset="-78"/>
              </a:rPr>
              <a:t>‏</a:t>
            </a:r>
            <a:r>
              <a:rPr lang="ar-SA" sz="2500" dirty="0" smtClean="0">
                <a:cs typeface="B Yagut" panose="00000400000000000000" pitchFamily="2" charset="-78"/>
              </a:rPr>
              <a:t>٢ </a:t>
            </a:r>
            <a:r>
              <a:rPr lang="ar-SA" sz="2500" dirty="0">
                <a:cs typeface="B Yagut" panose="00000400000000000000" pitchFamily="2" charset="-78"/>
              </a:rPr>
              <a:t>-</a:t>
            </a:r>
            <a:r>
              <a:rPr lang="ar-SA" sz="2500" dirty="0" smtClean="0">
                <a:cs typeface="B Yagut" panose="00000400000000000000" pitchFamily="2" charset="-78"/>
              </a:rPr>
              <a:t>٣</a:t>
            </a:r>
            <a:r>
              <a:rPr lang="fa-IR" sz="2500" dirty="0" smtClean="0">
                <a:cs typeface="B Yagut" panose="00000400000000000000" pitchFamily="2" charset="-78"/>
              </a:rPr>
              <a:t>)</a:t>
            </a:r>
            <a:r>
              <a:rPr lang="ar-SA" sz="2500" dirty="0" smtClean="0">
                <a:cs typeface="B Yagut" panose="00000400000000000000" pitchFamily="2" charset="-78"/>
              </a:rPr>
              <a:t> </a:t>
            </a:r>
            <a:r>
              <a:rPr lang="fa-IR" sz="2500" dirty="0">
                <a:cs typeface="B Yagut" panose="00000400000000000000" pitchFamily="2" charset="-78"/>
              </a:rPr>
              <a:t>ﻧﻤﺎﻳﺎن ﻣﻲ ﺷﻮد. </a:t>
            </a:r>
          </a:p>
          <a:p>
            <a:pPr marL="114300" algn="r" rtl="1">
              <a:spcBef>
                <a:spcPct val="20000"/>
              </a:spcBef>
              <a:buClr>
                <a:srgbClr val="A9A57C"/>
              </a:buClr>
            </a:pPr>
            <a:r>
              <a:rPr lang="fa-IR" sz="2500" dirty="0">
                <a:cs typeface="B Yagut" panose="00000400000000000000" pitchFamily="2" charset="-78"/>
              </a:rPr>
              <a:t>1 -  اﻟﮕﻮﻫﺎي ﻧﻤﺎﻳﺸﻲ</a:t>
            </a:r>
            <a:r>
              <a:rPr lang="en-US" sz="2500" dirty="0">
                <a:cs typeface="B Yagut" panose="00000400000000000000" pitchFamily="2" charset="-78"/>
              </a:rPr>
              <a:t> </a:t>
            </a:r>
            <a:r>
              <a:rPr lang="fa-IR" sz="2500" dirty="0">
                <a:cs typeface="B Yagut" panose="00000400000000000000" pitchFamily="2" charset="-78"/>
              </a:rPr>
              <a:t>(</a:t>
            </a:r>
            <a:r>
              <a:rPr lang="en-US" sz="2500" dirty="0">
                <a:cs typeface="B Yagut" panose="00000400000000000000" pitchFamily="2" charset="-78"/>
              </a:rPr>
              <a:t>Themes</a:t>
            </a:r>
            <a:r>
              <a:rPr lang="fa-IR" sz="2500" dirty="0">
                <a:cs typeface="B Yagut" panose="00000400000000000000" pitchFamily="2" charset="-78"/>
              </a:rPr>
              <a:t> ) : </a:t>
            </a:r>
            <a:r>
              <a:rPr lang="en-AU" sz="2500" dirty="0">
                <a:cs typeface="B Yagut" panose="00000400000000000000" pitchFamily="2" charset="-78"/>
              </a:rPr>
              <a:t> </a:t>
            </a:r>
          </a:p>
        </p:txBody>
      </p:sp>
      <p:grpSp>
        <p:nvGrpSpPr>
          <p:cNvPr id="5" name="Group 4"/>
          <p:cNvGrpSpPr/>
          <p:nvPr/>
        </p:nvGrpSpPr>
        <p:grpSpPr>
          <a:xfrm>
            <a:off x="669189" y="2405171"/>
            <a:ext cx="4533571" cy="3609975"/>
            <a:chOff x="2841086" y="2276872"/>
            <a:chExt cx="4533571" cy="3609975"/>
          </a:xfrm>
        </p:grpSpPr>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2276872"/>
              <a:ext cx="4314825" cy="3609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Pentagon 7"/>
            <p:cNvSpPr/>
            <p:nvPr/>
          </p:nvSpPr>
          <p:spPr>
            <a:xfrm>
              <a:off x="2841086" y="4078364"/>
              <a:ext cx="1585904" cy="315030"/>
            </a:xfrm>
            <a:prstGeom prst="homePlate">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fa-IR" b="1" dirty="0" smtClean="0">
                  <a:solidFill>
                    <a:srgbClr val="2F2B20"/>
                  </a:solidFill>
                  <a:cs typeface="B Nazanin" pitchFamily="2" charset="-78"/>
                </a:rPr>
                <a:t>الگوهای نمایشی </a:t>
              </a:r>
              <a:endParaRPr lang="en-US" b="1" dirty="0">
                <a:solidFill>
                  <a:srgbClr val="2F2B20"/>
                </a:solidFill>
                <a:cs typeface="B Nazanin" pitchFamily="2" charset="-78"/>
              </a:endParaRPr>
            </a:p>
          </p:txBody>
        </p:sp>
      </p:grpSp>
      <p:sp>
        <p:nvSpPr>
          <p:cNvPr id="6" name="Rectangle 5"/>
          <p:cNvSpPr/>
          <p:nvPr/>
        </p:nvSpPr>
        <p:spPr>
          <a:xfrm>
            <a:off x="1299951" y="6165304"/>
            <a:ext cx="3692036" cy="369332"/>
          </a:xfrm>
          <a:prstGeom prst="rect">
            <a:avLst/>
          </a:prstGeom>
        </p:spPr>
        <p:txBody>
          <a:bodyPr wrap="none">
            <a:spAutoFit/>
          </a:bodyPr>
          <a:lstStyle/>
          <a:p>
            <a:pPr rtl="1"/>
            <a:r>
              <a:rPr lang="ar-SA" b="1" dirty="0">
                <a:cs typeface="B Yagut" panose="00000400000000000000" pitchFamily="2" charset="-78"/>
              </a:rPr>
              <a:t>ﺷﻜﻞ ‏٢ </a:t>
            </a:r>
            <a:r>
              <a:rPr lang="fa-IR" b="1" dirty="0" smtClean="0">
                <a:cs typeface="B Yagut" panose="00000400000000000000" pitchFamily="2" charset="-78"/>
              </a:rPr>
              <a:t>-</a:t>
            </a:r>
            <a:r>
              <a:rPr lang="ar-SA" b="1" dirty="0" smtClean="0">
                <a:cs typeface="B Yagut" panose="00000400000000000000" pitchFamily="2" charset="-78"/>
              </a:rPr>
              <a:t> </a:t>
            </a:r>
            <a:r>
              <a:rPr lang="ar-SA" b="1" dirty="0">
                <a:cs typeface="B Yagut" panose="00000400000000000000" pitchFamily="2" charset="-78"/>
              </a:rPr>
              <a:t>٣ </a:t>
            </a:r>
            <a:r>
              <a:rPr lang="fa-IR" b="1" dirty="0" smtClean="0">
                <a:cs typeface="B Yagut" panose="00000400000000000000" pitchFamily="2" charset="-78"/>
              </a:rPr>
              <a:t>-</a:t>
            </a:r>
            <a:r>
              <a:rPr lang="ar-SA" b="1" dirty="0" smtClean="0">
                <a:cs typeface="B Yagut" panose="00000400000000000000" pitchFamily="2" charset="-78"/>
              </a:rPr>
              <a:t> </a:t>
            </a:r>
            <a:r>
              <a:rPr lang="ar-SA" b="1" dirty="0">
                <a:cs typeface="B Yagut" panose="00000400000000000000" pitchFamily="2" charset="-78"/>
              </a:rPr>
              <a:t>ﭘﻨﺠﺮه ﺗﻨﻈﻴﻤﺎت ﺻﻔﺤﻪ ﻧﻤﺎﻳﺶ</a:t>
            </a:r>
            <a:endParaRPr lang="en-US" dirty="0">
              <a:cs typeface="B Yagut" panose="00000400000000000000" pitchFamily="2" charset="-78"/>
            </a:endParaRPr>
          </a:p>
        </p:txBody>
      </p:sp>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25807010"/>
      </p:ext>
    </p:extLst>
  </p:cSld>
  <p:clrMapOvr>
    <a:masterClrMapping/>
  </p:clrMapOvr>
  <mc:AlternateContent xmlns:mc="http://schemas.openxmlformats.org/markup-compatibility/2006" xmlns:p14="http://schemas.microsoft.com/office/powerpoint/2010/main">
    <mc:Choice Requires="p14">
      <p:transition spd="slow" p14:dur="2000" advTm="48092"/>
    </mc:Choice>
    <mc:Fallback xmlns="">
      <p:transition spd="slow" advTm="48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520" y="332657"/>
            <a:ext cx="8280920" cy="1708160"/>
          </a:xfrm>
          <a:prstGeom prst="rect">
            <a:avLst/>
          </a:prstGeom>
        </p:spPr>
        <p:txBody>
          <a:bodyPr wrap="square">
            <a:spAutoFit/>
          </a:bodyPr>
          <a:lstStyle/>
          <a:p>
            <a:pPr marL="114300" algn="r" rtl="1">
              <a:spcBef>
                <a:spcPct val="20000"/>
              </a:spcBef>
              <a:buClr>
                <a:srgbClr val="A9A57C"/>
              </a:buClr>
            </a:pPr>
            <a:r>
              <a:rPr lang="fa-IR" sz="2500" b="1" dirty="0">
                <a:cs typeface="B Yagut" panose="00000400000000000000" pitchFamily="2" charset="-78"/>
              </a:rPr>
              <a:t>2-</a:t>
            </a:r>
            <a:r>
              <a:rPr lang="ar-SA" sz="2500" b="1" dirty="0">
                <a:cs typeface="B Yagut" panose="00000400000000000000" pitchFamily="2" charset="-78"/>
              </a:rPr>
              <a:t>  </a:t>
            </a:r>
            <a:r>
              <a:rPr lang="ar-SA" sz="2500" b="1" dirty="0" smtClean="0">
                <a:cs typeface="B Yagut" panose="00000400000000000000" pitchFamily="2" charset="-78"/>
              </a:rPr>
              <a:t>ﺗﻐﻴﻴﺮ آﻳﻜﻦ ﻫﺎي ﻣﻴﺰﻛﺎر :</a:t>
            </a:r>
            <a:endParaRPr lang="en-AU" sz="2500" b="1" dirty="0">
              <a:cs typeface="B Yagut" panose="00000400000000000000" pitchFamily="2" charset="-78"/>
            </a:endParaRPr>
          </a:p>
          <a:p>
            <a:pPr marL="114300" algn="just" rtl="1" hangingPunct="0">
              <a:spcBef>
                <a:spcPct val="20000"/>
              </a:spcBef>
              <a:buClr>
                <a:srgbClr val="A9A57C"/>
              </a:buClr>
            </a:pPr>
            <a:r>
              <a:rPr lang="ar-SA" sz="2500" dirty="0">
                <a:cs typeface="B Yagut" panose="00000400000000000000" pitchFamily="2" charset="-78"/>
              </a:rPr>
              <a:t>ﺑﺮاي ﺗﻐﻴﻴﺮ آﻳﻜﻦ ﻫﺎي ﻣﻴﺰﻛﺎر، در ﭘﺎﻧﻞ ﺳﻤﺖ ﭼﭗ ﭘﻨﺠﺮه ﺗﻨﻈﻴﻤﺎت ﺻﻔﺤﻪ ﻧﻤﺎﻳﺶ (ﺷﻜﻞ‏٢-٣) ﮔﺰﻳﻨﻪ </a:t>
            </a:r>
            <a:r>
              <a:rPr lang="en-AU" sz="2500" dirty="0">
                <a:cs typeface="B Yagut" panose="00000400000000000000" pitchFamily="2" charset="-78"/>
              </a:rPr>
              <a:t>Change desktop icons</a:t>
            </a:r>
            <a:r>
              <a:rPr lang="ar-SA" sz="2500" dirty="0">
                <a:cs typeface="B Yagut" panose="00000400000000000000" pitchFamily="2" charset="-78"/>
              </a:rPr>
              <a:t>را اﻧﺘﺨﺎب ﻛﺮده ﺗﺎ ﻛﺎدر ﺗﻨﻈﻴﻤﺎت آن ﻧﻤﺎﻳﺎن ﺷﻮد (</a:t>
            </a:r>
            <a:r>
              <a:rPr lang="ar-SA" sz="2500" dirty="0" smtClean="0">
                <a:cs typeface="B Yagut" panose="00000400000000000000" pitchFamily="2" charset="-78"/>
              </a:rPr>
              <a:t>ﺷﻜﻞ</a:t>
            </a:r>
            <a:r>
              <a:rPr lang="fa-IR" sz="2500" dirty="0" smtClean="0">
                <a:cs typeface="B Yagut" panose="00000400000000000000" pitchFamily="2" charset="-78"/>
              </a:rPr>
              <a:t>2-4).</a:t>
            </a:r>
            <a:endParaRPr lang="fa-IR" sz="2500" dirty="0">
              <a:cs typeface="B Yagut" panose="00000400000000000000" pitchFamily="2" charset="-78"/>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53" y="2241039"/>
            <a:ext cx="3261535" cy="36974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1980" y="2299278"/>
            <a:ext cx="3735697" cy="36974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4733397" y="6286198"/>
            <a:ext cx="3242204" cy="34183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rtl="1"/>
            <a:r>
              <a:rPr lang="ar-SA" sz="1600" b="1" dirty="0">
                <a:solidFill>
                  <a:schemeClr val="tx1"/>
                </a:solidFill>
                <a:cs typeface="B Yagut" panose="00000400000000000000" pitchFamily="2" charset="-78"/>
              </a:rPr>
              <a:t>ﺷﻜﻞ</a:t>
            </a:r>
            <a:r>
              <a:rPr lang="fa-IR" sz="1600" b="1" dirty="0">
                <a:solidFill>
                  <a:schemeClr val="tx1"/>
                </a:solidFill>
                <a:cs typeface="B Yagut" panose="00000400000000000000" pitchFamily="2" charset="-78"/>
              </a:rPr>
              <a:t>2-4-</a:t>
            </a:r>
            <a:r>
              <a:rPr lang="ar-SA" sz="1600" b="1" dirty="0">
                <a:solidFill>
                  <a:schemeClr val="tx1"/>
                </a:solidFill>
                <a:cs typeface="B Yagut" panose="00000400000000000000" pitchFamily="2" charset="-78"/>
              </a:rPr>
              <a:t> ﺗﻨﻈﻴﻤﺎت </a:t>
            </a:r>
            <a:r>
              <a:rPr lang="fa-IR" sz="1600" b="1" dirty="0">
                <a:solidFill>
                  <a:schemeClr val="tx1"/>
                </a:solidFill>
                <a:cs typeface="B Yagut" panose="00000400000000000000" pitchFamily="2" charset="-78"/>
              </a:rPr>
              <a:t>آیکن های میزکار</a:t>
            </a:r>
            <a:endParaRPr lang="en-AU" sz="1600" b="1" dirty="0">
              <a:solidFill>
                <a:schemeClr val="tx1"/>
              </a:solidFill>
              <a:cs typeface="B Yagut" panose="00000400000000000000" pitchFamily="2" charset="-78"/>
            </a:endParaRPr>
          </a:p>
          <a:p>
            <a:pPr algn="ctr"/>
            <a:endParaRPr lang="en-AU" sz="1600" dirty="0">
              <a:solidFill>
                <a:srgbClr val="002060"/>
              </a:solidFill>
            </a:endParaRPr>
          </a:p>
        </p:txBody>
      </p:sp>
      <p:sp>
        <p:nvSpPr>
          <p:cNvPr id="7" name="Rectangle 6"/>
          <p:cNvSpPr/>
          <p:nvPr/>
        </p:nvSpPr>
        <p:spPr>
          <a:xfrm>
            <a:off x="718187" y="6116920"/>
            <a:ext cx="3299301" cy="338554"/>
          </a:xfrm>
          <a:prstGeom prst="rect">
            <a:avLst/>
          </a:prstGeom>
        </p:spPr>
        <p:txBody>
          <a:bodyPr wrap="none">
            <a:spAutoFit/>
          </a:bodyPr>
          <a:lstStyle/>
          <a:p>
            <a:pPr rtl="1"/>
            <a:r>
              <a:rPr lang="ar-SA" sz="1600" b="1" dirty="0">
                <a:cs typeface="B Yagut" panose="00000400000000000000" pitchFamily="2" charset="-78"/>
              </a:rPr>
              <a:t>ﺷﻜﻞ ‏٢ </a:t>
            </a:r>
            <a:r>
              <a:rPr lang="fa-IR" sz="1600" b="1" dirty="0" smtClean="0">
                <a:cs typeface="B Yagut" panose="00000400000000000000" pitchFamily="2" charset="-78"/>
              </a:rPr>
              <a:t>-</a:t>
            </a:r>
            <a:r>
              <a:rPr lang="ar-SA" sz="1600" b="1" dirty="0" smtClean="0">
                <a:cs typeface="B Yagut" panose="00000400000000000000" pitchFamily="2" charset="-78"/>
              </a:rPr>
              <a:t> </a:t>
            </a:r>
            <a:r>
              <a:rPr lang="ar-SA" sz="1600" b="1" dirty="0">
                <a:cs typeface="B Yagut" panose="00000400000000000000" pitchFamily="2" charset="-78"/>
              </a:rPr>
              <a:t>٣ </a:t>
            </a:r>
            <a:r>
              <a:rPr lang="fa-IR" sz="1600" b="1" dirty="0" smtClean="0">
                <a:cs typeface="B Yagut" panose="00000400000000000000" pitchFamily="2" charset="-78"/>
              </a:rPr>
              <a:t>-</a:t>
            </a:r>
            <a:r>
              <a:rPr lang="ar-SA" sz="1600" b="1" dirty="0" smtClean="0">
                <a:cs typeface="B Yagut" panose="00000400000000000000" pitchFamily="2" charset="-78"/>
              </a:rPr>
              <a:t> </a:t>
            </a:r>
            <a:r>
              <a:rPr lang="ar-SA" sz="1600" b="1" dirty="0">
                <a:cs typeface="B Yagut" panose="00000400000000000000" pitchFamily="2" charset="-78"/>
              </a:rPr>
              <a:t>ﭘﻨﺠﺮه ﺗﻨﻈﻴﻤﺎت ﺻﻔﺤﻪ ﻧﻤﺎﻳﺶ</a:t>
            </a:r>
            <a:endParaRPr lang="en-US" sz="1600" dirty="0">
              <a:cs typeface="B Yagut" panose="00000400000000000000" pitchFamily="2" charset="-78"/>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08134206"/>
      </p:ext>
    </p:extLst>
  </p:cSld>
  <p:clrMapOvr>
    <a:masterClrMapping/>
  </p:clrMapOvr>
  <mc:AlternateContent xmlns:mc="http://schemas.openxmlformats.org/markup-compatibility/2006" xmlns:p14="http://schemas.microsoft.com/office/powerpoint/2010/main">
    <mc:Choice Requires="p14">
      <p:transition spd="slow" p14:dur="2000" advTm="21011"/>
    </mc:Choice>
    <mc:Fallback xmlns="">
      <p:transition spd="slow" advTm="21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752785"/>
            <a:ext cx="8159485" cy="4908463"/>
          </a:xfrm>
        </p:spPr>
        <p:txBody>
          <a:bodyPr>
            <a:normAutofit/>
          </a:bodyPr>
          <a:lstStyle/>
          <a:p>
            <a:pPr marL="0" indent="0" algn="r" rtl="1">
              <a:buClr>
                <a:srgbClr val="A9A57C"/>
              </a:buClr>
              <a:buNone/>
            </a:pPr>
            <a:r>
              <a:rPr lang="ar-SA" sz="2500" b="1" dirty="0" smtClean="0">
                <a:cs typeface="B Yagut" panose="00000400000000000000" pitchFamily="2" charset="-78"/>
              </a:rPr>
              <a:t>ﻋﻤﻠﻜﺮد ﺑﺨﺶ ﻫﺎي ﻣﺨﺘﻠﻒ اﻳﻦ ﻛﺎدر ﺑﻪ ﺷﺮح زﻳﺮ اﺳﺖ:</a:t>
            </a:r>
            <a:endParaRPr lang="en-AU" sz="2500" b="1" dirty="0" smtClean="0">
              <a:cs typeface="B Yagut" panose="00000400000000000000" pitchFamily="2" charset="-78"/>
            </a:endParaRPr>
          </a:p>
          <a:p>
            <a:pPr algn="just" rtl="1"/>
            <a:r>
              <a:rPr lang="en-US" sz="2500" dirty="0">
                <a:cs typeface="B Yagut" panose="00000400000000000000" pitchFamily="2" charset="-78"/>
              </a:rPr>
              <a:t> </a:t>
            </a:r>
            <a:r>
              <a:rPr lang="fa-IR" sz="2700" b="1" dirty="0">
                <a:cs typeface="B Yagut" panose="00000400000000000000" pitchFamily="2" charset="-78"/>
              </a:rPr>
              <a:t>ﺑﺨﺶ</a:t>
            </a:r>
            <a:r>
              <a:rPr lang="en-AU" sz="2700" b="1" dirty="0">
                <a:cs typeface="B Yagut" panose="00000400000000000000" pitchFamily="2" charset="-78"/>
              </a:rPr>
              <a:t> </a:t>
            </a:r>
            <a:r>
              <a:rPr lang="en-AU" sz="2700" b="1" dirty="0" smtClean="0">
                <a:cs typeface="B Yagut" panose="00000400000000000000" pitchFamily="2" charset="-78"/>
              </a:rPr>
              <a:t>desktop icons </a:t>
            </a:r>
            <a:r>
              <a:rPr lang="fa-IR" sz="2700" b="1" dirty="0" smtClean="0">
                <a:cs typeface="B Yagut" panose="00000400000000000000" pitchFamily="2" charset="-78"/>
              </a:rPr>
              <a:t>: </a:t>
            </a:r>
            <a:r>
              <a:rPr lang="fa-IR" sz="2700" dirty="0" smtClean="0">
                <a:cs typeface="B Yagut" panose="00000400000000000000" pitchFamily="2" charset="-78"/>
              </a:rPr>
              <a:t>در اﻳﻦ ﺑﺨﺶ آﻳﻜﻦ ﻫﺎي ﻣﻌﺮوف و اﺻﻠﻲ وﻳﻨﺪوز ﻛﻪ ﻣﻲ ﺧﻮاﻫﻴﺪ روي ﻣﻴﺰ ﻛﺎر ﻧﻤﺎﻳﺶ داده ﺷﻮﻧﺪ را اﻧﺘﺨﺎب </a:t>
            </a:r>
            <a:r>
              <a:rPr lang="fa-IR" sz="2500" dirty="0" smtClean="0">
                <a:cs typeface="B Yagut" panose="00000400000000000000" pitchFamily="2" charset="-78"/>
              </a:rPr>
              <a:t>ﻛنید.</a:t>
            </a:r>
          </a:p>
          <a:p>
            <a:pPr algn="just" rtl="1"/>
            <a:r>
              <a:rPr lang="fa-IR" sz="2500" b="1" dirty="0" smtClean="0">
                <a:cs typeface="B Yagut" panose="00000400000000000000" pitchFamily="2" charset="-78"/>
              </a:rPr>
              <a:t>دﻛﻤﻪ</a:t>
            </a:r>
            <a:r>
              <a:rPr lang="en-US" sz="2500" b="1" dirty="0">
                <a:cs typeface="B Yagut" panose="00000400000000000000" pitchFamily="2" charset="-78"/>
              </a:rPr>
              <a:t>Change Icons</a:t>
            </a:r>
            <a:r>
              <a:rPr lang="fa-IR" sz="2500" b="1" dirty="0">
                <a:cs typeface="B Yagut" panose="00000400000000000000" pitchFamily="2" charset="-78"/>
              </a:rPr>
              <a:t>:  ﺑﺮاي </a:t>
            </a:r>
            <a:r>
              <a:rPr lang="fa-IR" sz="2500" dirty="0">
                <a:cs typeface="B Yagut" panose="00000400000000000000" pitchFamily="2" charset="-78"/>
              </a:rPr>
              <a:t>ﺗﻐﻴﻴﺮ ﺷﻜﻞ آﻳﻜﻦ ﻫﺎ ﺑﻪ ﻛﺎر ﻣﻲ رود. </a:t>
            </a:r>
          </a:p>
          <a:p>
            <a:pPr marL="342900" lvl="1" indent="-342900" algn="r" rtl="1">
              <a:buFont typeface="Arial" panose="020B0604020202020204" pitchFamily="34" charset="0"/>
              <a:buChar char="•"/>
            </a:pPr>
            <a:r>
              <a:rPr lang="fa-IR" sz="2500" b="1" dirty="0">
                <a:cs typeface="B Yagut" panose="00000400000000000000" pitchFamily="2" charset="-78"/>
              </a:rPr>
              <a:t>دﻛﻤﻪ </a:t>
            </a:r>
            <a:r>
              <a:rPr lang="en-US" sz="2500" b="1" dirty="0">
                <a:cs typeface="B Yagut" panose="00000400000000000000" pitchFamily="2" charset="-78"/>
              </a:rPr>
              <a:t>:Restore Default</a:t>
            </a:r>
            <a:r>
              <a:rPr lang="fa-IR" sz="2500" b="1" dirty="0">
                <a:cs typeface="B Yagut" panose="00000400000000000000" pitchFamily="2" charset="-78"/>
              </a:rPr>
              <a:t> </a:t>
            </a:r>
            <a:r>
              <a:rPr lang="fa-IR" sz="2500" dirty="0">
                <a:cs typeface="B Yagut" panose="00000400000000000000" pitchFamily="2" charset="-78"/>
              </a:rPr>
              <a:t>اﻳﻦ ﮔﺰﻳﻨﻪ، ﺗﻨﻈﻴﻤﺎت را ﺑﻪ ﺣﺎﻟﺖ ﭘﻴﺶ ﻓﺮض ﺑﺮﻣﻲ </a:t>
            </a:r>
            <a:r>
              <a:rPr lang="fa-IR" sz="2500" b="1" dirty="0">
                <a:cs typeface="B Yagut" panose="00000400000000000000" pitchFamily="2" charset="-78"/>
              </a:rPr>
              <a:t>ﮔﺮداﻧﺪ</a:t>
            </a:r>
            <a:r>
              <a:rPr lang="fa-IR" sz="2500" dirty="0">
                <a:cs typeface="B Yagut" panose="00000400000000000000" pitchFamily="2" charset="-78"/>
              </a:rPr>
              <a:t>.</a:t>
            </a:r>
          </a:p>
          <a:p>
            <a:pPr marL="342900" lvl="1" indent="-342900" algn="r" rtl="1">
              <a:buFont typeface="Arial" panose="020B0604020202020204" pitchFamily="34" charset="0"/>
              <a:buChar char="•"/>
            </a:pPr>
            <a:r>
              <a:rPr lang="fa-IR" sz="2500" dirty="0">
                <a:cs typeface="B Yagut" panose="00000400000000000000" pitchFamily="2" charset="-78"/>
              </a:rPr>
              <a:t> </a:t>
            </a:r>
            <a:r>
              <a:rPr lang="fa-IR" sz="2500" b="1" dirty="0">
                <a:cs typeface="B Yagut" panose="00000400000000000000" pitchFamily="2" charset="-78"/>
              </a:rPr>
              <a:t>گزینه </a:t>
            </a:r>
            <a:r>
              <a:rPr lang="en-US" sz="2500" b="1" dirty="0">
                <a:cs typeface="B Yagut" panose="00000400000000000000" pitchFamily="2" charset="-78"/>
              </a:rPr>
              <a:t>Allow themes to change desktop icons</a:t>
            </a:r>
            <a:r>
              <a:rPr lang="fa-IR" sz="2500" b="1" dirty="0">
                <a:cs typeface="B Yagut" panose="00000400000000000000" pitchFamily="2" charset="-78"/>
              </a:rPr>
              <a:t> :</a:t>
            </a:r>
          </a:p>
          <a:p>
            <a:pPr marL="0" lvl="1" indent="0" algn="r" rtl="1">
              <a:buNone/>
            </a:pPr>
            <a:r>
              <a:rPr lang="fa-IR" sz="2500" dirty="0" smtClean="0">
                <a:cs typeface="B Yagut" panose="00000400000000000000" pitchFamily="2" charset="-78"/>
              </a:rPr>
              <a:t>    </a:t>
            </a:r>
            <a:r>
              <a:rPr lang="ar-SA" sz="2500" dirty="0" smtClean="0">
                <a:cs typeface="B Yagut" panose="00000400000000000000" pitchFamily="2" charset="-78"/>
              </a:rPr>
              <a:t>ﺑﺎ </a:t>
            </a:r>
            <a:r>
              <a:rPr lang="ar-SA" sz="2500" dirty="0">
                <a:cs typeface="B Yagut" panose="00000400000000000000" pitchFamily="2" charset="-78"/>
              </a:rPr>
              <a:t>اﻧﺘﺨﺎب اﻳﻦ ﮔﺰﻳﻨﻪ، ﺑﻪ اﻟﮕﻮﻫﺎي ﻧﻤﺎﻳﺸﻲ، اﺟﺎزه ﺗﻐﻴﻴﺮ</a:t>
            </a:r>
            <a:r>
              <a:rPr lang="ar-SA" dirty="0"/>
              <a:t>آﻳﻜﻦ ﻫﺎي </a:t>
            </a:r>
            <a:r>
              <a:rPr lang="ar-SA" sz="2500" dirty="0" smtClean="0">
                <a:cs typeface="B Yagut" panose="00000400000000000000" pitchFamily="2" charset="-78"/>
              </a:rPr>
              <a:t>ﻣﻴﺰﻛﺎر </a:t>
            </a:r>
            <a:endParaRPr lang="fa-IR" sz="2500" dirty="0" smtClean="0">
              <a:cs typeface="B Yagut" panose="00000400000000000000" pitchFamily="2" charset="-78"/>
            </a:endParaRPr>
          </a:p>
          <a:p>
            <a:pPr marL="0" lvl="1" indent="0" algn="r" rtl="1">
              <a:buNone/>
            </a:pPr>
            <a:r>
              <a:rPr lang="fa-IR" sz="2500" dirty="0">
                <a:cs typeface="B Yagut" panose="00000400000000000000" pitchFamily="2" charset="-78"/>
              </a:rPr>
              <a:t> </a:t>
            </a:r>
            <a:r>
              <a:rPr lang="fa-IR" sz="2500" dirty="0" smtClean="0">
                <a:cs typeface="B Yagut" panose="00000400000000000000" pitchFamily="2" charset="-78"/>
              </a:rPr>
              <a:t>   </a:t>
            </a:r>
            <a:r>
              <a:rPr lang="ar-SA" sz="2500" dirty="0" smtClean="0">
                <a:cs typeface="B Yagut" panose="00000400000000000000" pitchFamily="2" charset="-78"/>
              </a:rPr>
              <a:t>راﻣﻲ </a:t>
            </a:r>
            <a:r>
              <a:rPr lang="ar-SA" sz="2500" dirty="0">
                <a:cs typeface="B Yagut" panose="00000400000000000000" pitchFamily="2" charset="-78"/>
              </a:rPr>
              <a:t>دﻫﻴﺪ. </a:t>
            </a:r>
            <a:endParaRPr lang="en-US" dirty="0">
              <a:solidFill>
                <a:srgbClr val="2F2B20"/>
              </a:solidFill>
              <a:cs typeface="B Yagut" panose="00000400000000000000" pitchFamily="2" charset="-78"/>
            </a:endParaRPr>
          </a:p>
          <a:p>
            <a:pPr algn="just" rtl="1"/>
            <a:endParaRPr lang="fa-IR" sz="2500" dirty="0" smtClean="0">
              <a:cs typeface="B Yagut" panose="00000400000000000000" pitchFamily="2" charset="-78"/>
            </a:endParaRPr>
          </a:p>
          <a:p>
            <a:pPr algn="just" rtl="1"/>
            <a:endParaRPr lang="fa-IR" sz="2500" dirty="0">
              <a:cs typeface="B Yagut" panose="00000400000000000000" pitchFamily="2" charset="-78"/>
            </a:endParaRPr>
          </a:p>
          <a:p>
            <a:pPr algn="just" rtl="1"/>
            <a:endParaRPr lang="fa-IR" sz="2500" dirty="0" smtClean="0">
              <a:cs typeface="B Yagut" panose="00000400000000000000" pitchFamily="2" charset="-78"/>
            </a:endParaRPr>
          </a:p>
          <a:p>
            <a:pPr algn="just" rtl="1"/>
            <a:endParaRPr lang="fa-IR" sz="2500" dirty="0">
              <a:cs typeface="B Yagut" panose="00000400000000000000" pitchFamily="2" charset="-78"/>
            </a:endParaRPr>
          </a:p>
          <a:p>
            <a:pPr algn="just" rtl="1"/>
            <a:endParaRPr lang="fa-IR" sz="2000" dirty="0" smtClean="0">
              <a:cs typeface="B Yagut" panose="00000400000000000000" pitchFamily="2" charset="-78"/>
            </a:endParaRPr>
          </a:p>
          <a:p>
            <a:pPr marL="114300" indent="0" algn="just" rtl="1">
              <a:buNone/>
            </a:pPr>
            <a:endParaRPr lang="fa-IR" sz="2000" dirty="0" smtClean="0">
              <a:cs typeface="B Yagut" panose="00000400000000000000" pitchFamily="2" charset="-78"/>
            </a:endParaRPr>
          </a:p>
          <a:p>
            <a:pPr algn="just" rtl="1"/>
            <a:endParaRPr lang="en-AU" sz="2000" dirty="0">
              <a:cs typeface="B Yagut" panose="00000400000000000000" pitchFamily="2" charset="-78"/>
            </a:endParaRPr>
          </a:p>
          <a:p>
            <a:pPr algn="just" rtl="1"/>
            <a:endParaRPr lang="en-AU" sz="2000" dirty="0">
              <a:cs typeface="B Yagut" panose="00000400000000000000" pitchFamily="2" charset="-78"/>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69768655"/>
      </p:ext>
    </p:extLst>
  </p:cSld>
  <p:clrMapOvr>
    <a:masterClrMapping/>
  </p:clrMapOvr>
  <mc:AlternateContent xmlns:mc="http://schemas.openxmlformats.org/markup-compatibility/2006" xmlns:p14="http://schemas.microsoft.com/office/powerpoint/2010/main">
    <mc:Choice Requires="p14">
      <p:transition spd="slow" p14:dur="2000" advTm="5932"/>
    </mc:Choice>
    <mc:Fallback xmlns="">
      <p:transition spd="slow" advTm="5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مازندران</_x062f__x0627__x0646__x0634__x06af__x0627__x0647_>
    <_x0646__x0648__x0639__x0020__x062d__x06cc__x0637__x0647_ xmlns="12fdc5dc-769e-4543-b10d-fbea3dac4417">کار با کامپیوتر و اينترنت؛ آشنايي با نرم‌افزارهاي نظام شبكه</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5NN7CDR5NKU2-831-367</_dlc_DocId>
    <_dlc_DocIdUrl xmlns="1047730d-92e1-4018-9084-d932fd3a7f58">
      <Url>http://www.health.gov.ir/hnd/_layouts/DocIdRedir.aspx?ID=5NN7CDR5NKU2-831-367</Url>
      <Description>5NN7CDR5NKU2-831-367</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9A9F1E-60E6-48EB-8D32-0F111CAFEB8C}">
  <ds:schemaRefs>
    <ds:schemaRef ds:uri="http://purl.org/dc/dcmitype/"/>
    <ds:schemaRef ds:uri="http://schemas.microsoft.com/office/2006/metadata/properties"/>
    <ds:schemaRef ds:uri="http://schemas.openxmlformats.org/package/2006/metadata/core-properties"/>
    <ds:schemaRef ds:uri="http://purl.org/dc/elements/1.1/"/>
    <ds:schemaRef ds:uri="http://schemas.microsoft.com/office/2006/documentManagement/types"/>
    <ds:schemaRef ds:uri="http://purl.org/dc/terms/"/>
    <ds:schemaRef ds:uri="1047730d-92e1-4018-9084-d932fd3a7f58"/>
    <ds:schemaRef ds:uri="http://schemas.microsoft.com/office/infopath/2007/PartnerControls"/>
    <ds:schemaRef ds:uri="12fdc5dc-769e-4543-b10d-fbea3dac4417"/>
    <ds:schemaRef ds:uri="http://www.w3.org/XML/1998/namespace"/>
  </ds:schemaRefs>
</ds:datastoreItem>
</file>

<file path=customXml/itemProps2.xml><?xml version="1.0" encoding="utf-8"?>
<ds:datastoreItem xmlns:ds="http://schemas.openxmlformats.org/officeDocument/2006/customXml" ds:itemID="{F3D20449-528B-4F0F-9219-2086AD41EA3A}">
  <ds:schemaRefs>
    <ds:schemaRef ds:uri="http://schemas.microsoft.com/sharepoint/v3/contenttype/forms"/>
  </ds:schemaRefs>
</ds:datastoreItem>
</file>

<file path=customXml/itemProps3.xml><?xml version="1.0" encoding="utf-8"?>
<ds:datastoreItem xmlns:ds="http://schemas.openxmlformats.org/officeDocument/2006/customXml" ds:itemID="{F3D6DB27-A335-4A47-81DA-84BBA3B08943}">
  <ds:schemaRefs>
    <ds:schemaRef ds:uri="http://schemas.microsoft.com/sharepoint/events"/>
  </ds:schemaRefs>
</ds:datastoreItem>
</file>

<file path=customXml/itemProps4.xml><?xml version="1.0" encoding="utf-8"?>
<ds:datastoreItem xmlns:ds="http://schemas.openxmlformats.org/officeDocument/2006/customXml" ds:itemID="{0C02DDFD-7552-45BE-B4B4-ED40B2C373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2064</TotalTime>
  <Words>2452</Words>
  <Application>Microsoft Office PowerPoint</Application>
  <PresentationFormat>On-screen Show (4:3)</PresentationFormat>
  <Paragraphs>267</Paragraphs>
  <Slides>44</Slides>
  <Notes>1</Notes>
  <HiddenSlides>0</HiddenSlides>
  <MMClips>42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B Nazanin</vt:lpstr>
      <vt:lpstr>B Yagut</vt:lpstr>
      <vt:lpstr>Calibri</vt:lpstr>
      <vt:lpstr>Times New Roman</vt:lpstr>
      <vt:lpstr>Wingdings</vt:lpstr>
      <vt:lpstr>Office Theme</vt:lpstr>
      <vt:lpstr>PowerPoint Presentation</vt:lpstr>
      <vt:lpstr>مشخصات سند</vt:lpstr>
      <vt:lpstr>PowerPoint Presentation</vt:lpstr>
      <vt:lpstr>فهرست </vt:lpstr>
      <vt:lpstr>1- آشنایی با تنظیمات (Desktab) </vt:lpstr>
      <vt:lpstr>  ٢- از ﻣﻨﻮي Start، ﮔﺰﻳﻨﻪ Control panel را اﻧﺘﺨﺎب ﻛﺮده و در ﭘﻨﺠﺮه ﻇﺎﻫﺮ ﺷﺪه (ﺷﻜﻞ ‏٢- ٢)، روي ﮔﺰﻳﻨﻪ Personalization  ﻛﻠﻴﻚ ﻛﻨﻴﺪ.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ذﺧﻴﺮه اﻟﮕﻮي ﻧﻤﺎﻳﺸﻲ</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آزمون نظری</vt:lpstr>
      <vt:lpstr>PowerPoint Presentation</vt:lpstr>
      <vt:lpstr>منابع</vt:lpstr>
      <vt:lpstr>لطفا نظرات و پیشنهادات خود پیرامون این بسته آموزشی را  به این آدرس زیر ارسال کنید:</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کار با کامپیوتر –آموزش کامل WINDOWS</dc:title>
  <dc:creator>MSI</dc:creator>
  <cp:lastModifiedBy>saberi</cp:lastModifiedBy>
  <cp:revision>325</cp:revision>
  <dcterms:created xsi:type="dcterms:W3CDTF">2020-04-20T11:51:38Z</dcterms:created>
  <dcterms:modified xsi:type="dcterms:W3CDTF">2021-05-19T09:46:45Z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a816e93a-373f-43b7-a78f-3bb6e7721d01</vt:lpwstr>
  </property>
</Properties>
</file>